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0" r:id="rId1"/>
  </p:sldMasterIdLst>
  <p:notesMasterIdLst>
    <p:notesMasterId r:id="rId23"/>
  </p:notesMasterIdLst>
  <p:sldIdLst>
    <p:sldId id="290" r:id="rId2"/>
    <p:sldId id="329" r:id="rId3"/>
    <p:sldId id="263" r:id="rId4"/>
    <p:sldId id="330" r:id="rId5"/>
    <p:sldId id="326" r:id="rId6"/>
    <p:sldId id="331" r:id="rId7"/>
    <p:sldId id="332" r:id="rId8"/>
    <p:sldId id="333" r:id="rId9"/>
    <p:sldId id="334" r:id="rId10"/>
    <p:sldId id="327" r:id="rId11"/>
    <p:sldId id="328" r:id="rId12"/>
    <p:sldId id="335" r:id="rId13"/>
    <p:sldId id="336" r:id="rId14"/>
    <p:sldId id="337" r:id="rId15"/>
    <p:sldId id="301" r:id="rId16"/>
    <p:sldId id="340" r:id="rId17"/>
    <p:sldId id="341" r:id="rId18"/>
    <p:sldId id="343" r:id="rId19"/>
    <p:sldId id="344" r:id="rId20"/>
    <p:sldId id="345" r:id="rId21"/>
    <p:sldId id="34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1" autoAdjust="0"/>
    <p:restoredTop sz="94660"/>
  </p:normalViewPr>
  <p:slideViewPr>
    <p:cSldViewPr>
      <p:cViewPr varScale="1">
        <p:scale>
          <a:sx n="88" d="100"/>
          <a:sy n="88" d="100"/>
        </p:scale>
        <p:origin x="-153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29"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1C764-004B-46C0-B929-54EAA1D67940}" type="datetimeFigureOut">
              <a:rPr lang="en-GB" smtClean="0"/>
              <a:t>10/09/17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C5977-367B-406B-9480-E3E9203F8DF7}" type="slidenum">
              <a:rPr lang="en-GB" smtClean="0"/>
              <a:t>‹#›</a:t>
            </a:fld>
            <a:endParaRPr lang="en-GB"/>
          </a:p>
        </p:txBody>
      </p:sp>
    </p:spTree>
    <p:extLst>
      <p:ext uri="{BB962C8B-B14F-4D97-AF65-F5344CB8AC3E}">
        <p14:creationId xmlns:p14="http://schemas.microsoft.com/office/powerpoint/2010/main" val="4424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8C5977-367B-406B-9480-E3E9203F8DF7}" type="slidenum">
              <a:rPr lang="en-GB" smtClean="0"/>
              <a:t>1</a:t>
            </a:fld>
            <a:endParaRPr lang="en-GB"/>
          </a:p>
        </p:txBody>
      </p:sp>
    </p:spTree>
    <p:extLst>
      <p:ext uri="{BB962C8B-B14F-4D97-AF65-F5344CB8AC3E}">
        <p14:creationId xmlns:p14="http://schemas.microsoft.com/office/powerpoint/2010/main" val="7585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8C5977-367B-406B-9480-E3E9203F8DF7}" type="slidenum">
              <a:rPr lang="en-GB" smtClean="0"/>
              <a:t>5</a:t>
            </a:fld>
            <a:endParaRPr lang="en-GB"/>
          </a:p>
        </p:txBody>
      </p:sp>
    </p:spTree>
    <p:extLst>
      <p:ext uri="{BB962C8B-B14F-4D97-AF65-F5344CB8AC3E}">
        <p14:creationId xmlns:p14="http://schemas.microsoft.com/office/powerpoint/2010/main" val="86998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demonstrating this always goes</a:t>
            </a:r>
            <a:r>
              <a:rPr lang="en-GB" baseline="0" dirty="0"/>
              <a:t> down well. Pupils act as particles and start moving around faster and faster.</a:t>
            </a:r>
            <a:endParaRPr lang="en-GB" dirty="0"/>
          </a:p>
        </p:txBody>
      </p:sp>
      <p:sp>
        <p:nvSpPr>
          <p:cNvPr id="4" name="Slide Number Placeholder 3"/>
          <p:cNvSpPr>
            <a:spLocks noGrp="1"/>
          </p:cNvSpPr>
          <p:nvPr>
            <p:ph type="sldNum" sz="quarter" idx="10"/>
          </p:nvPr>
        </p:nvSpPr>
        <p:spPr/>
        <p:txBody>
          <a:bodyPr/>
          <a:lstStyle/>
          <a:p>
            <a:fld id="{E28C5977-367B-406B-9480-E3E9203F8DF7}" type="slidenum">
              <a:rPr lang="en-GB" smtClean="0"/>
              <a:t>12</a:t>
            </a:fld>
            <a:endParaRPr lang="en-GB"/>
          </a:p>
        </p:txBody>
      </p:sp>
    </p:spTree>
    <p:extLst>
      <p:ext uri="{BB962C8B-B14F-4D97-AF65-F5344CB8AC3E}">
        <p14:creationId xmlns:p14="http://schemas.microsoft.com/office/powerpoint/2010/main" val="414603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8C5977-367B-406B-9480-E3E9203F8DF7}" type="slidenum">
              <a:rPr lang="en-GB" smtClean="0"/>
              <a:t>15</a:t>
            </a:fld>
            <a:endParaRPr lang="en-GB"/>
          </a:p>
        </p:txBody>
      </p:sp>
    </p:spTree>
    <p:extLst>
      <p:ext uri="{BB962C8B-B14F-4D97-AF65-F5344CB8AC3E}">
        <p14:creationId xmlns:p14="http://schemas.microsoft.com/office/powerpoint/2010/main" val="152176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logistics and available equipment,</a:t>
            </a:r>
            <a:r>
              <a:rPr lang="en-GB" baseline="0" dirty="0"/>
              <a:t> ideally 3 containers per group and let in 3 different places </a:t>
            </a:r>
            <a:r>
              <a:rPr lang="en-GB" baseline="0" dirty="0" err="1"/>
              <a:t>eg</a:t>
            </a:r>
            <a:r>
              <a:rPr lang="en-GB" baseline="0" dirty="0"/>
              <a:t>) cupboard, windowsill </a:t>
            </a:r>
            <a:r>
              <a:rPr lang="en-GB" baseline="0"/>
              <a:t>and outside.</a:t>
            </a:r>
            <a:endParaRPr lang="en-GB" dirty="0"/>
          </a:p>
        </p:txBody>
      </p:sp>
      <p:sp>
        <p:nvSpPr>
          <p:cNvPr id="4" name="Slide Number Placeholder 3"/>
          <p:cNvSpPr>
            <a:spLocks noGrp="1"/>
          </p:cNvSpPr>
          <p:nvPr>
            <p:ph type="sldNum" sz="quarter" idx="10"/>
          </p:nvPr>
        </p:nvSpPr>
        <p:spPr/>
        <p:txBody>
          <a:bodyPr/>
          <a:lstStyle/>
          <a:p>
            <a:fld id="{E28C5977-367B-406B-9480-E3E9203F8DF7}" type="slidenum">
              <a:rPr lang="en-GB" smtClean="0"/>
              <a:t>20</a:t>
            </a:fld>
            <a:endParaRPr lang="en-GB"/>
          </a:p>
        </p:txBody>
      </p:sp>
    </p:spTree>
    <p:extLst>
      <p:ext uri="{BB962C8B-B14F-4D97-AF65-F5344CB8AC3E}">
        <p14:creationId xmlns:p14="http://schemas.microsoft.com/office/powerpoint/2010/main" val="2760136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620F0B5-9C16-4480-BDA4-AD1586684500}" type="datetime1">
              <a:rPr lang="en-GB" smtClean="0"/>
              <a:t>10/09/17</a:t>
            </a:fld>
            <a:endParaRPr lang="en-GB"/>
          </a:p>
        </p:txBody>
      </p:sp>
      <p:sp>
        <p:nvSpPr>
          <p:cNvPr id="5" name="Footer Placeholder 4"/>
          <p:cNvSpPr>
            <a:spLocks noGrp="1"/>
          </p:cNvSpPr>
          <p:nvPr>
            <p:ph type="ftr" sz="quarter" idx="11"/>
          </p:nvPr>
        </p:nvSpPr>
        <p:spPr/>
        <p:txBody>
          <a:bodyPr/>
          <a:lstStyle/>
          <a:p>
            <a:r>
              <a:rPr lang="en-GB"/>
              <a:t>Enhancing Primary Science</a:t>
            </a:r>
          </a:p>
        </p:txBody>
      </p:sp>
      <p:sp>
        <p:nvSpPr>
          <p:cNvPr id="6" name="Slide Number Placeholder 5"/>
          <p:cNvSpPr>
            <a:spLocks noGrp="1"/>
          </p:cNvSpPr>
          <p:nvPr>
            <p:ph type="sldNum" sz="quarter" idx="12"/>
          </p:nvPr>
        </p:nvSpPr>
        <p:spPr/>
        <p:txBody>
          <a:bodyPr/>
          <a:lstStyle/>
          <a:p>
            <a:fld id="{BBF8061E-CE74-4583-AE74-AAD4D6216064}" type="slidenum">
              <a:rPr lang="en-GB" smtClean="0"/>
              <a:t>‹#›</a:t>
            </a:fld>
            <a:endParaRPr lang="en-GB"/>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C86ECD-09D9-4E5A-95A1-D9E3B7EBF8CB}" type="datetime1">
              <a:rPr lang="en-GB" smtClean="0"/>
              <a:t>10/09/17</a:t>
            </a:fld>
            <a:endParaRPr lang="en-GB"/>
          </a:p>
        </p:txBody>
      </p:sp>
      <p:sp>
        <p:nvSpPr>
          <p:cNvPr id="5" name="Footer Placeholder 4"/>
          <p:cNvSpPr>
            <a:spLocks noGrp="1"/>
          </p:cNvSpPr>
          <p:nvPr>
            <p:ph type="ftr" sz="quarter" idx="11"/>
          </p:nvPr>
        </p:nvSpPr>
        <p:spPr/>
        <p:txBody>
          <a:bodyPr/>
          <a:lstStyle/>
          <a:p>
            <a:r>
              <a:rPr lang="en-GB"/>
              <a:t>Enhancing Primary Science</a:t>
            </a:r>
          </a:p>
        </p:txBody>
      </p:sp>
      <p:sp>
        <p:nvSpPr>
          <p:cNvPr id="6" name="Slide Number Placeholder 5"/>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1FBD6-2CC9-49BB-864A-B71B25C5B3F6}" type="datetime1">
              <a:rPr lang="en-GB" smtClean="0"/>
              <a:t>10/09/17</a:t>
            </a:fld>
            <a:endParaRPr lang="en-GB"/>
          </a:p>
        </p:txBody>
      </p:sp>
      <p:sp>
        <p:nvSpPr>
          <p:cNvPr id="5" name="Footer Placeholder 4"/>
          <p:cNvSpPr>
            <a:spLocks noGrp="1"/>
          </p:cNvSpPr>
          <p:nvPr>
            <p:ph type="ftr" sz="quarter" idx="11"/>
          </p:nvPr>
        </p:nvSpPr>
        <p:spPr/>
        <p:txBody>
          <a:bodyPr/>
          <a:lstStyle/>
          <a:p>
            <a:r>
              <a:rPr lang="en-GB"/>
              <a:t>Enhancing Primary Science</a:t>
            </a:r>
          </a:p>
        </p:txBody>
      </p:sp>
      <p:sp>
        <p:nvSpPr>
          <p:cNvPr id="6" name="Slide Number Placeholder 5"/>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43A59EB-3C14-44B3-9055-B90BD71310DA}" type="datetime1">
              <a:rPr lang="en-GB" smtClean="0"/>
              <a:t>10/09/17</a:t>
            </a:fld>
            <a:endParaRPr lang="en-GB"/>
          </a:p>
        </p:txBody>
      </p:sp>
      <p:sp>
        <p:nvSpPr>
          <p:cNvPr id="5" name="Footer Placeholder 4"/>
          <p:cNvSpPr>
            <a:spLocks noGrp="1"/>
          </p:cNvSpPr>
          <p:nvPr>
            <p:ph type="ftr" sz="quarter" idx="11"/>
          </p:nvPr>
        </p:nvSpPr>
        <p:spPr/>
        <p:txBody>
          <a:bodyPr/>
          <a:lstStyle/>
          <a:p>
            <a:r>
              <a:rPr lang="en-GB"/>
              <a:t>Enhancing Primary Science</a:t>
            </a:r>
          </a:p>
        </p:txBody>
      </p:sp>
      <p:sp>
        <p:nvSpPr>
          <p:cNvPr id="6" name="Slide Number Placeholder 5"/>
          <p:cNvSpPr>
            <a:spLocks noGrp="1"/>
          </p:cNvSpPr>
          <p:nvPr>
            <p:ph type="sldNum" sz="quarter" idx="12"/>
          </p:nvPr>
        </p:nvSpPr>
        <p:spPr/>
        <p:txBody>
          <a:bodyPr/>
          <a:lstStyle/>
          <a:p>
            <a:fld id="{BBF8061E-CE74-4583-AE74-AAD4D6216064}" type="slidenum">
              <a:rPr lang="en-GB" smtClean="0"/>
              <a:t>‹#›</a:t>
            </a:fld>
            <a:endParaRPr lang="en-GB"/>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9778ED-4BC6-491C-A238-6BE06254B0ED}" type="datetime1">
              <a:rPr lang="en-GB" smtClean="0"/>
              <a:t>10/09/17</a:t>
            </a:fld>
            <a:endParaRPr lang="en-GB"/>
          </a:p>
        </p:txBody>
      </p:sp>
      <p:sp>
        <p:nvSpPr>
          <p:cNvPr id="5" name="Footer Placeholder 4"/>
          <p:cNvSpPr>
            <a:spLocks noGrp="1"/>
          </p:cNvSpPr>
          <p:nvPr>
            <p:ph type="ftr" sz="quarter" idx="11"/>
          </p:nvPr>
        </p:nvSpPr>
        <p:spPr/>
        <p:txBody>
          <a:bodyPr/>
          <a:lstStyle/>
          <a:p>
            <a:r>
              <a:rPr lang="en-GB"/>
              <a:t>Enhancing Primary Science</a:t>
            </a:r>
          </a:p>
        </p:txBody>
      </p:sp>
      <p:sp>
        <p:nvSpPr>
          <p:cNvPr id="6" name="Slide Number Placeholder 5"/>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D0452E03-63E6-4D28-AE68-55D7A09AA7A2}" type="datetime1">
              <a:rPr lang="en-GB" smtClean="0"/>
              <a:t>10/09/17</a:t>
            </a:fld>
            <a:endParaRPr lang="en-GB"/>
          </a:p>
        </p:txBody>
      </p:sp>
      <p:sp>
        <p:nvSpPr>
          <p:cNvPr id="6" name="Footer Placeholder 5"/>
          <p:cNvSpPr>
            <a:spLocks noGrp="1"/>
          </p:cNvSpPr>
          <p:nvPr>
            <p:ph type="ftr" sz="quarter" idx="11"/>
          </p:nvPr>
        </p:nvSpPr>
        <p:spPr/>
        <p:txBody>
          <a:bodyPr/>
          <a:lstStyle/>
          <a:p>
            <a:r>
              <a:rPr lang="en-GB"/>
              <a:t>Enhancing Primary Science</a:t>
            </a:r>
          </a:p>
        </p:txBody>
      </p:sp>
      <p:sp>
        <p:nvSpPr>
          <p:cNvPr id="7" name="Slide Number Placeholder 6"/>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0D62D90-D3B1-4FD8-9A97-5903A9F67D8F}" type="datetime1">
              <a:rPr lang="en-GB" smtClean="0"/>
              <a:t>10/09/17</a:t>
            </a:fld>
            <a:endParaRPr lang="en-GB"/>
          </a:p>
        </p:txBody>
      </p:sp>
      <p:sp>
        <p:nvSpPr>
          <p:cNvPr id="8" name="Footer Placeholder 7"/>
          <p:cNvSpPr>
            <a:spLocks noGrp="1"/>
          </p:cNvSpPr>
          <p:nvPr>
            <p:ph type="ftr" sz="quarter" idx="11"/>
          </p:nvPr>
        </p:nvSpPr>
        <p:spPr/>
        <p:txBody>
          <a:bodyPr/>
          <a:lstStyle/>
          <a:p>
            <a:r>
              <a:rPr lang="en-GB"/>
              <a:t>Enhancing Primary Science</a:t>
            </a:r>
          </a:p>
        </p:txBody>
      </p:sp>
      <p:sp>
        <p:nvSpPr>
          <p:cNvPr id="9" name="Slide Number Placeholder 8"/>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551528-3B26-43E3-9987-95696E198CEA}" type="datetime1">
              <a:rPr lang="en-GB" smtClean="0"/>
              <a:t>10/09/17</a:t>
            </a:fld>
            <a:endParaRPr lang="en-GB"/>
          </a:p>
        </p:txBody>
      </p:sp>
      <p:sp>
        <p:nvSpPr>
          <p:cNvPr id="4" name="Footer Placeholder 3"/>
          <p:cNvSpPr>
            <a:spLocks noGrp="1"/>
          </p:cNvSpPr>
          <p:nvPr>
            <p:ph type="ftr" sz="quarter" idx="11"/>
          </p:nvPr>
        </p:nvSpPr>
        <p:spPr/>
        <p:txBody>
          <a:bodyPr/>
          <a:lstStyle/>
          <a:p>
            <a:r>
              <a:rPr lang="en-GB"/>
              <a:t>Enhancing Primary Science</a:t>
            </a:r>
          </a:p>
        </p:txBody>
      </p:sp>
      <p:sp>
        <p:nvSpPr>
          <p:cNvPr id="5" name="Slide Number Placeholder 4"/>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9BFD0-DD3C-461D-96AB-4D1E25FF4FED}" type="datetime1">
              <a:rPr lang="en-GB" smtClean="0"/>
              <a:t>10/09/17</a:t>
            </a:fld>
            <a:endParaRPr lang="en-GB"/>
          </a:p>
        </p:txBody>
      </p:sp>
      <p:sp>
        <p:nvSpPr>
          <p:cNvPr id="3" name="Footer Placeholder 2"/>
          <p:cNvSpPr>
            <a:spLocks noGrp="1"/>
          </p:cNvSpPr>
          <p:nvPr>
            <p:ph type="ftr" sz="quarter" idx="11"/>
          </p:nvPr>
        </p:nvSpPr>
        <p:spPr/>
        <p:txBody>
          <a:bodyPr/>
          <a:lstStyle/>
          <a:p>
            <a:r>
              <a:rPr lang="en-GB"/>
              <a:t>Enhancing Primary Science</a:t>
            </a:r>
          </a:p>
        </p:txBody>
      </p:sp>
      <p:sp>
        <p:nvSpPr>
          <p:cNvPr id="4" name="Slide Number Placeholder 3"/>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AB44C-D616-4BE2-8D68-21A967B40A45}" type="datetime1">
              <a:rPr lang="en-GB" smtClean="0"/>
              <a:t>10/09/17</a:t>
            </a:fld>
            <a:endParaRPr lang="en-GB"/>
          </a:p>
        </p:txBody>
      </p:sp>
      <p:sp>
        <p:nvSpPr>
          <p:cNvPr id="6" name="Footer Placeholder 5"/>
          <p:cNvSpPr>
            <a:spLocks noGrp="1"/>
          </p:cNvSpPr>
          <p:nvPr>
            <p:ph type="ftr" sz="quarter" idx="11"/>
          </p:nvPr>
        </p:nvSpPr>
        <p:spPr/>
        <p:txBody>
          <a:bodyPr/>
          <a:lstStyle/>
          <a:p>
            <a:r>
              <a:rPr lang="en-GB"/>
              <a:t>Enhancing Primary Science</a:t>
            </a:r>
          </a:p>
        </p:txBody>
      </p:sp>
      <p:sp>
        <p:nvSpPr>
          <p:cNvPr id="7" name="Slide Number Placeholder 6"/>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95A7D9-ED28-4F34-9A89-6A7B53D29DA3}" type="datetime1">
              <a:rPr lang="en-GB" smtClean="0"/>
              <a:t>10/09/17</a:t>
            </a:fld>
            <a:endParaRPr lang="en-GB"/>
          </a:p>
        </p:txBody>
      </p:sp>
      <p:sp>
        <p:nvSpPr>
          <p:cNvPr id="6" name="Footer Placeholder 5"/>
          <p:cNvSpPr>
            <a:spLocks noGrp="1"/>
          </p:cNvSpPr>
          <p:nvPr>
            <p:ph type="ftr" sz="quarter" idx="11"/>
          </p:nvPr>
        </p:nvSpPr>
        <p:spPr/>
        <p:txBody>
          <a:bodyPr/>
          <a:lstStyle/>
          <a:p>
            <a:r>
              <a:rPr lang="en-GB"/>
              <a:t>Enhancing Primary Science</a:t>
            </a:r>
          </a:p>
        </p:txBody>
      </p:sp>
      <p:sp>
        <p:nvSpPr>
          <p:cNvPr id="7" name="Slide Number Placeholder 6"/>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0EF9ECB-8BC4-47B3-9E71-99E089D9D3D9}" type="datetime1">
              <a:rPr lang="en-GB" smtClean="0"/>
              <a:t>10/09/17</a:t>
            </a:fld>
            <a:endParaRPr lang="en-GB"/>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GB"/>
              <a:t>Enhancing Primary Science</a:t>
            </a: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BF8061E-CE74-4583-AE74-AAD4D6216064}"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sldNum="0"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7924800" cy="1143000"/>
          </a:xfrm>
        </p:spPr>
        <p:txBody>
          <a:bodyPr/>
          <a:lstStyle/>
          <a:p>
            <a:pPr algn="ctr"/>
            <a:r>
              <a:rPr lang="en-GB" sz="4000" cap="none" dirty="0"/>
              <a:t>What is happening here?</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162196"/>
            <a:ext cx="1111175" cy="159747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151106"/>
            <a:ext cx="1152128" cy="1608568"/>
          </a:xfrm>
          <a:prstGeom prst="rect">
            <a:avLst/>
          </a:prstGeom>
        </p:spPr>
      </p:pic>
      <p:pic>
        <p:nvPicPr>
          <p:cNvPr id="14" name="Picture 7" descr="C:\Users\93708254\AppData\Local\Microsoft\Windows\Temporary Internet Files\Content.IE5\3AXVHB31\evaporatio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59674"/>
            <a:ext cx="7620000" cy="397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0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9592" y="2780928"/>
            <a:ext cx="7416824" cy="34867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lgn="ctr"/>
            <a:r>
              <a:rPr lang="en-GB" sz="4000" cap="none" dirty="0"/>
              <a:t>Which particles do you think have most energy, particles of a liquid or of a gas?</a:t>
            </a:r>
          </a:p>
        </p:txBody>
      </p:sp>
      <p:sp>
        <p:nvSpPr>
          <p:cNvPr id="3" name="Content Placeholder 2"/>
          <p:cNvSpPr>
            <a:spLocks noGrp="1"/>
          </p:cNvSpPr>
          <p:nvPr>
            <p:ph sz="quarter" idx="13"/>
          </p:nvPr>
        </p:nvSpPr>
        <p:spPr>
          <a:xfrm>
            <a:off x="609600" y="1637928"/>
            <a:ext cx="7924800" cy="2718048"/>
          </a:xfrm>
        </p:spPr>
        <p:txBody>
          <a:bodyPr>
            <a:normAutofit/>
          </a:bodyPr>
          <a:lstStyle/>
          <a:p>
            <a:pPr marL="0" indent="0">
              <a:buNone/>
            </a:pPr>
            <a:r>
              <a:rPr lang="en-GB" sz="2800" dirty="0">
                <a:solidFill>
                  <a:srgbClr val="00FF00"/>
                </a:solidFill>
              </a:rPr>
              <a:t>Need a clue?</a:t>
            </a:r>
          </a:p>
          <a:p>
            <a:pPr marL="0" indent="0">
              <a:buNone/>
            </a:pPr>
            <a:r>
              <a:rPr lang="en-GB" sz="2800" dirty="0">
                <a:solidFill>
                  <a:srgbClr val="00FF00"/>
                </a:solidFill>
              </a:rPr>
              <a:t>Which particles are moving around the fastest? </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780929"/>
            <a:ext cx="7848872" cy="3600400"/>
          </a:xfrm>
          <a:prstGeom prst="rect">
            <a:avLst/>
          </a:prstGeom>
        </p:spPr>
      </p:pic>
      <p:sp>
        <p:nvSpPr>
          <p:cNvPr id="7" name="Rectangle 6"/>
          <p:cNvSpPr/>
          <p:nvPr/>
        </p:nvSpPr>
        <p:spPr>
          <a:xfrm>
            <a:off x="5951890" y="2780928"/>
            <a:ext cx="2376264" cy="34791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6804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The faster particles move around the more energy they have</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07704" y="1556792"/>
            <a:ext cx="5616624" cy="4223702"/>
          </a:xfrm>
        </p:spPr>
      </p:pic>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Tree>
    <p:extLst>
      <p:ext uri="{BB962C8B-B14F-4D97-AF65-F5344CB8AC3E}">
        <p14:creationId xmlns:p14="http://schemas.microsoft.com/office/powerpoint/2010/main" val="159680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ctr"/>
            <a:r>
              <a:rPr lang="en-GB" sz="4000" cap="none" dirty="0"/>
              <a:t>So what do we think is </a:t>
            </a:r>
            <a:br>
              <a:rPr lang="en-GB" sz="4000" cap="none" dirty="0"/>
            </a:br>
            <a:r>
              <a:rPr lang="en-GB" sz="4000" cap="none" dirty="0"/>
              <a:t>happening and why?</a:t>
            </a:r>
          </a:p>
        </p:txBody>
      </p:sp>
      <p:sp>
        <p:nvSpPr>
          <p:cNvPr id="3" name="Content Placeholder 2"/>
          <p:cNvSpPr>
            <a:spLocks noGrp="1"/>
          </p:cNvSpPr>
          <p:nvPr>
            <p:ph sz="quarter" idx="13"/>
          </p:nvPr>
        </p:nvSpPr>
        <p:spPr>
          <a:xfrm>
            <a:off x="539552" y="1600200"/>
            <a:ext cx="7994848" cy="4114800"/>
          </a:xfrm>
        </p:spPr>
        <p:txBody>
          <a:bodyPr>
            <a:normAutofit/>
          </a:bodyPr>
          <a:lstStyle/>
          <a:p>
            <a:pPr marL="0" indent="0" algn="just">
              <a:buNone/>
            </a:pPr>
            <a:r>
              <a:rPr lang="en-GB" sz="2800" dirty="0">
                <a:solidFill>
                  <a:srgbClr val="00FF00"/>
                </a:solidFill>
              </a:rPr>
              <a:t>The particles of liquid water in the pan are moving around. When we heat up the pan, the particles of water gain more energy so start moving around even faster. They gain enough energy that they can escape from the pan in the form of steam / water vapour (a gas). </a:t>
            </a:r>
            <a:r>
              <a:rPr lang="en-GB" sz="2800" dirty="0"/>
              <a:t>This is called evaporation.</a:t>
            </a:r>
            <a:endParaRPr lang="en-GB" sz="2800" dirty="0">
              <a:solidFill>
                <a:srgbClr val="00FF00"/>
              </a:solidFill>
            </a:endParaRP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Tree>
    <p:extLst>
      <p:ext uri="{BB962C8B-B14F-4D97-AF65-F5344CB8AC3E}">
        <p14:creationId xmlns:p14="http://schemas.microsoft.com/office/powerpoint/2010/main" val="3992017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45492"/>
            <a:ext cx="7776864" cy="1143000"/>
          </a:xfrm>
        </p:spPr>
        <p:txBody>
          <a:bodyPr/>
          <a:lstStyle/>
          <a:p>
            <a:pPr algn="ctr"/>
            <a:r>
              <a:rPr lang="en-GB" sz="3800" cap="none" dirty="0"/>
              <a:t>What affects the rate of evaporation; </a:t>
            </a:r>
            <a:br>
              <a:rPr lang="en-GB" sz="3800" cap="none" dirty="0"/>
            </a:br>
            <a:r>
              <a:rPr lang="en-GB" sz="3800" cap="none" dirty="0"/>
              <a:t>how can we speed up how fast evaporation happens?</a:t>
            </a:r>
          </a:p>
        </p:txBody>
      </p:sp>
      <p:sp>
        <p:nvSpPr>
          <p:cNvPr id="3" name="Content Placeholder 2"/>
          <p:cNvSpPr>
            <a:spLocks noGrp="1"/>
          </p:cNvSpPr>
          <p:nvPr>
            <p:ph sz="quarter" idx="13"/>
          </p:nvPr>
        </p:nvSpPr>
        <p:spPr>
          <a:xfrm>
            <a:off x="609600" y="1600200"/>
            <a:ext cx="8066856" cy="4114800"/>
          </a:xfrm>
        </p:spPr>
        <p:txBody>
          <a:bodyPr>
            <a:normAutofit/>
          </a:bodyPr>
          <a:lstStyle/>
          <a:p>
            <a:pPr marL="0" indent="0">
              <a:buNone/>
            </a:pPr>
            <a:r>
              <a:rPr lang="en-GB" sz="2800" dirty="0">
                <a:solidFill>
                  <a:srgbClr val="00FF00"/>
                </a:solidFill>
              </a:rPr>
              <a:t>Clue?</a:t>
            </a:r>
          </a:p>
          <a:p>
            <a:pPr marL="0" indent="0">
              <a:buNone/>
            </a:pPr>
            <a:r>
              <a:rPr lang="en-GB" sz="2800" dirty="0">
                <a:solidFill>
                  <a:srgbClr val="00FF00"/>
                </a:solidFill>
              </a:rPr>
              <a:t>What are the best weather conditions for drying your clothes outside?</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3212976"/>
            <a:ext cx="6624736" cy="2601935"/>
          </a:xfrm>
          <a:prstGeom prst="rect">
            <a:avLst/>
          </a:prstGeom>
        </p:spPr>
      </p:pic>
    </p:spTree>
    <p:extLst>
      <p:ext uri="{BB962C8B-B14F-4D97-AF65-F5344CB8AC3E}">
        <p14:creationId xmlns:p14="http://schemas.microsoft.com/office/powerpoint/2010/main" val="3898583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5536"/>
            <a:ext cx="7706816" cy="1143000"/>
          </a:xfrm>
        </p:spPr>
        <p:txBody>
          <a:bodyPr/>
          <a:lstStyle/>
          <a:p>
            <a:pPr algn="ctr"/>
            <a:r>
              <a:rPr lang="en-GB" sz="3800" cap="none" dirty="0"/>
              <a:t>What affects the rate of evaporation; how can we speed up how fast evaporation happens?</a:t>
            </a:r>
          </a:p>
        </p:txBody>
      </p:sp>
      <p:sp>
        <p:nvSpPr>
          <p:cNvPr id="3" name="Content Placeholder 2"/>
          <p:cNvSpPr>
            <a:spLocks noGrp="1"/>
          </p:cNvSpPr>
          <p:nvPr>
            <p:ph sz="quarter" idx="13"/>
          </p:nvPr>
        </p:nvSpPr>
        <p:spPr/>
        <p:txBody>
          <a:bodyPr>
            <a:normAutofit/>
          </a:bodyPr>
          <a:lstStyle/>
          <a:p>
            <a:pPr marL="0" indent="0">
              <a:buNone/>
            </a:pPr>
            <a:r>
              <a:rPr lang="en-GB" sz="2800" dirty="0">
                <a:solidFill>
                  <a:srgbClr val="00FF00"/>
                </a:solidFill>
              </a:rPr>
              <a:t>Clue?</a:t>
            </a:r>
          </a:p>
          <a:p>
            <a:pPr marL="0" indent="0">
              <a:buNone/>
            </a:pPr>
            <a:r>
              <a:rPr lang="en-GB" sz="2800" dirty="0">
                <a:solidFill>
                  <a:srgbClr val="00FF00"/>
                </a:solidFill>
              </a:rPr>
              <a:t>What are the best conditions for drying your clothes?</a:t>
            </a:r>
          </a:p>
          <a:p>
            <a:pPr marL="0" indent="0">
              <a:buNone/>
            </a:pPr>
            <a:endParaRPr lang="en-GB" sz="2800" dirty="0">
              <a:solidFill>
                <a:srgbClr val="00FF00"/>
              </a:solidFill>
            </a:endParaRPr>
          </a:p>
          <a:p>
            <a:pPr marL="0" indent="0">
              <a:buNone/>
            </a:pPr>
            <a:r>
              <a:rPr lang="en-GB" sz="2800" dirty="0">
                <a:solidFill>
                  <a:srgbClr val="00FF00"/>
                </a:solidFill>
              </a:rPr>
              <a:t>The warmer and windier the conditions; the faster the rate of evaporation.</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Tree>
    <p:extLst>
      <p:ext uri="{BB962C8B-B14F-4D97-AF65-F5344CB8AC3E}">
        <p14:creationId xmlns:p14="http://schemas.microsoft.com/office/powerpoint/2010/main" val="240621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52736"/>
            <a:ext cx="7924800" cy="1143000"/>
          </a:xfrm>
        </p:spPr>
        <p:txBody>
          <a:bodyPr/>
          <a:lstStyle/>
          <a:p>
            <a:pPr algn="ctr"/>
            <a:r>
              <a:rPr lang="en-GB" sz="4000" dirty="0">
                <a:solidFill>
                  <a:srgbClr val="00FF00"/>
                </a:solidFill>
              </a:rPr>
              <a:t>investigation</a:t>
            </a:r>
          </a:p>
        </p:txBody>
      </p:sp>
      <p:sp>
        <p:nvSpPr>
          <p:cNvPr id="4" name="Content Placeholder 3"/>
          <p:cNvSpPr>
            <a:spLocks noGrp="1"/>
          </p:cNvSpPr>
          <p:nvPr>
            <p:ph sz="quarter" idx="13"/>
          </p:nvPr>
        </p:nvSpPr>
        <p:spPr/>
        <p:txBody>
          <a:bodyPr/>
          <a:lstStyle/>
          <a:p>
            <a:pPr marL="0" indent="0">
              <a:buNone/>
            </a:pPr>
            <a:endParaRPr lang="en-GB" altLang="en-US" sz="3200" dirty="0"/>
          </a:p>
          <a:p>
            <a:pPr marL="0" indent="0">
              <a:buNone/>
            </a:pPr>
            <a:endParaRPr lang="en-GB" dirty="0"/>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8520" y="-348657"/>
            <a:ext cx="7992888" cy="6985381"/>
          </a:xfrm>
          <a:prstGeom prst="rect">
            <a:avLst/>
          </a:prstGeom>
        </p:spPr>
      </p:pic>
    </p:spTree>
    <p:extLst>
      <p:ext uri="{BB962C8B-B14F-4D97-AF65-F5344CB8AC3E}">
        <p14:creationId xmlns:p14="http://schemas.microsoft.com/office/powerpoint/2010/main" val="147576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What can we investigate and </a:t>
            </a:r>
            <a:br>
              <a:rPr lang="en-GB" sz="4000" cap="none" dirty="0"/>
            </a:br>
            <a:r>
              <a:rPr lang="en-GB" sz="4000" cap="none" dirty="0"/>
              <a:t>how will we do it?</a:t>
            </a:r>
          </a:p>
        </p:txBody>
      </p:sp>
      <p:sp>
        <p:nvSpPr>
          <p:cNvPr id="3" name="Content Placeholder 2"/>
          <p:cNvSpPr>
            <a:spLocks noGrp="1"/>
          </p:cNvSpPr>
          <p:nvPr>
            <p:ph sz="quarter" idx="13"/>
          </p:nvPr>
        </p:nvSpPr>
        <p:spPr/>
        <p:txBody>
          <a:bodyPr>
            <a:normAutofit/>
          </a:bodyPr>
          <a:lstStyle/>
          <a:p>
            <a:pPr marL="0" indent="0">
              <a:buNone/>
            </a:pPr>
            <a:r>
              <a:rPr lang="en-GB" sz="2800" dirty="0">
                <a:solidFill>
                  <a:srgbClr val="00FF00"/>
                </a:solidFill>
              </a:rPr>
              <a:t>In your groups discuss</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3079" name="Picture 7" descr="C:\Users\93708254\AppData\Local\Microsoft\Windows\Temporary Internet Files\Content.IE5\3AXVHB31\teamwor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606" y="2636912"/>
            <a:ext cx="3544788" cy="235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10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How does temperature affect rate of reaction?</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6" name="Picture 3" descr="C:\Users\93708254\AppData\Local\Microsoft\Windows\Temporary Internet Files\Content.IE5\IBWCCVBL\thermometer_cli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712" y="1556792"/>
            <a:ext cx="2406576" cy="417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1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cap="none" dirty="0"/>
              <a:t>Variables</a:t>
            </a:r>
          </a:p>
        </p:txBody>
      </p:sp>
      <p:sp>
        <p:nvSpPr>
          <p:cNvPr id="4" name="Content Placeholder 3"/>
          <p:cNvSpPr>
            <a:spLocks noGrp="1"/>
          </p:cNvSpPr>
          <p:nvPr>
            <p:ph sz="quarter" idx="13"/>
          </p:nvPr>
        </p:nvSpPr>
        <p:spPr/>
        <p:txBody>
          <a:bodyPr>
            <a:normAutofit/>
          </a:bodyPr>
          <a:lstStyle/>
          <a:p>
            <a:pPr marL="0" indent="0">
              <a:buNone/>
            </a:pPr>
            <a:r>
              <a:rPr lang="en-GB" sz="2800" dirty="0">
                <a:solidFill>
                  <a:srgbClr val="00FF00"/>
                </a:solidFill>
              </a:rPr>
              <a:t>In all investigations:</a:t>
            </a:r>
          </a:p>
          <a:p>
            <a:pPr marL="0" indent="0">
              <a:buNone/>
            </a:pPr>
            <a:r>
              <a:rPr lang="en-GB" sz="2800" dirty="0">
                <a:solidFill>
                  <a:srgbClr val="00FF00"/>
                </a:solidFill>
              </a:rPr>
              <a:t>The independent variable is………</a:t>
            </a:r>
          </a:p>
          <a:p>
            <a:pPr marL="0" indent="0">
              <a:buNone/>
            </a:pPr>
            <a:r>
              <a:rPr lang="en-GB" sz="2800" dirty="0"/>
              <a:t>What I change</a:t>
            </a:r>
          </a:p>
          <a:p>
            <a:pPr marL="0" indent="0">
              <a:buNone/>
            </a:pPr>
            <a:r>
              <a:rPr lang="en-GB" sz="2800" dirty="0">
                <a:solidFill>
                  <a:srgbClr val="00FF00"/>
                </a:solidFill>
              </a:rPr>
              <a:t>The dependent variable is………..</a:t>
            </a:r>
          </a:p>
          <a:p>
            <a:pPr marL="0" indent="0">
              <a:buNone/>
            </a:pPr>
            <a:r>
              <a:rPr lang="en-GB" sz="2800" dirty="0"/>
              <a:t>What I measure</a:t>
            </a:r>
          </a:p>
          <a:p>
            <a:pPr marL="0" indent="0">
              <a:buNone/>
            </a:pPr>
            <a:r>
              <a:rPr lang="en-GB" sz="2800" dirty="0">
                <a:solidFill>
                  <a:srgbClr val="00FF00"/>
                </a:solidFill>
              </a:rPr>
              <a:t>The control variables are………….</a:t>
            </a:r>
          </a:p>
          <a:p>
            <a:pPr marL="0" indent="0">
              <a:buNone/>
            </a:pPr>
            <a:r>
              <a:rPr lang="en-GB" sz="2800" dirty="0"/>
              <a:t>What I keep the same to ensure a fair test</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Tree>
    <p:extLst>
      <p:ext uri="{BB962C8B-B14F-4D97-AF65-F5344CB8AC3E}">
        <p14:creationId xmlns:p14="http://schemas.microsoft.com/office/powerpoint/2010/main" val="1963126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cap="none" dirty="0"/>
              <a:t>Variables</a:t>
            </a:r>
          </a:p>
        </p:txBody>
      </p:sp>
      <p:sp>
        <p:nvSpPr>
          <p:cNvPr id="4" name="Content Placeholder 3"/>
          <p:cNvSpPr>
            <a:spLocks noGrp="1"/>
          </p:cNvSpPr>
          <p:nvPr>
            <p:ph sz="quarter" idx="13"/>
          </p:nvPr>
        </p:nvSpPr>
        <p:spPr>
          <a:xfrm>
            <a:off x="609600" y="1124744"/>
            <a:ext cx="8138864" cy="4493096"/>
          </a:xfrm>
        </p:spPr>
        <p:txBody>
          <a:bodyPr>
            <a:normAutofit/>
          </a:bodyPr>
          <a:lstStyle/>
          <a:p>
            <a:pPr marL="0" indent="0">
              <a:buNone/>
            </a:pPr>
            <a:endParaRPr lang="en-GB" sz="2800" dirty="0">
              <a:solidFill>
                <a:srgbClr val="00FF00"/>
              </a:solidFill>
            </a:endParaRPr>
          </a:p>
          <a:p>
            <a:pPr marL="0" indent="0">
              <a:buNone/>
            </a:pPr>
            <a:r>
              <a:rPr lang="en-GB" sz="2800" dirty="0">
                <a:solidFill>
                  <a:srgbClr val="00FF00"/>
                </a:solidFill>
              </a:rPr>
              <a:t>The independent variable is………</a:t>
            </a:r>
          </a:p>
          <a:p>
            <a:pPr marL="0" indent="0">
              <a:buNone/>
            </a:pPr>
            <a:r>
              <a:rPr lang="en-GB" sz="2800" dirty="0"/>
              <a:t>The temperature of the surroundings (where you will put it)</a:t>
            </a:r>
          </a:p>
          <a:p>
            <a:pPr marL="0" indent="0">
              <a:buNone/>
            </a:pPr>
            <a:r>
              <a:rPr lang="en-GB" sz="2800" dirty="0">
                <a:solidFill>
                  <a:srgbClr val="00FF00"/>
                </a:solidFill>
              </a:rPr>
              <a:t>The dependent variable is………..</a:t>
            </a:r>
          </a:p>
          <a:p>
            <a:pPr marL="0" indent="0">
              <a:buNone/>
            </a:pPr>
            <a:r>
              <a:rPr lang="en-GB" sz="2800" dirty="0"/>
              <a:t>How long it takes to evaporate</a:t>
            </a:r>
          </a:p>
          <a:p>
            <a:pPr marL="0" indent="0">
              <a:buNone/>
            </a:pPr>
            <a:r>
              <a:rPr lang="en-GB" sz="2800" dirty="0">
                <a:solidFill>
                  <a:srgbClr val="00FF00"/>
                </a:solidFill>
              </a:rPr>
              <a:t>The control variables are………….</a:t>
            </a:r>
          </a:p>
          <a:p>
            <a:pPr marL="0" indent="0">
              <a:buNone/>
            </a:pPr>
            <a:r>
              <a:rPr lang="en-GB" sz="2800" dirty="0"/>
              <a:t>Same amount of water, same container, same starting temperature of water</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Tree>
    <p:extLst>
      <p:ext uri="{BB962C8B-B14F-4D97-AF65-F5344CB8AC3E}">
        <p14:creationId xmlns:p14="http://schemas.microsoft.com/office/powerpoint/2010/main" val="36797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88640"/>
            <a:ext cx="7924800" cy="5310336"/>
          </a:xfrm>
        </p:spPr>
        <p:txBody>
          <a:bodyPr>
            <a:normAutofit/>
          </a:bodyPr>
          <a:lstStyle/>
          <a:p>
            <a:pPr marL="0" indent="0">
              <a:buNone/>
            </a:pPr>
            <a:endParaRPr lang="en-GB" sz="2800" dirty="0">
              <a:solidFill>
                <a:srgbClr val="00FF00"/>
              </a:solidFill>
            </a:endParaRPr>
          </a:p>
          <a:p>
            <a:pPr marL="0" indent="0">
              <a:buNone/>
            </a:pPr>
            <a:endParaRPr lang="en-GB" sz="2800" dirty="0">
              <a:solidFill>
                <a:srgbClr val="00FF00"/>
              </a:solidFill>
            </a:endParaRPr>
          </a:p>
          <a:p>
            <a:pPr marL="0" indent="0" algn="ctr">
              <a:buNone/>
            </a:pPr>
            <a:r>
              <a:rPr lang="en-GB" sz="9600" dirty="0">
                <a:solidFill>
                  <a:srgbClr val="00FF00"/>
                </a:solidFill>
              </a:rPr>
              <a:t>Evaporation</a:t>
            </a:r>
          </a:p>
          <a:p>
            <a:pPr marL="0" indent="0" algn="ctr">
              <a:buNone/>
            </a:pPr>
            <a:r>
              <a:rPr lang="en-GB" sz="5700" dirty="0">
                <a:solidFill>
                  <a:srgbClr val="00FF00"/>
                </a:solidFill>
              </a:rPr>
              <a:t>The water is evaporating from the surface of the car.</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Tree>
    <p:extLst>
      <p:ext uri="{BB962C8B-B14F-4D97-AF65-F5344CB8AC3E}">
        <p14:creationId xmlns:p14="http://schemas.microsoft.com/office/powerpoint/2010/main" val="1596804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Prediction</a:t>
            </a:r>
          </a:p>
        </p:txBody>
      </p:sp>
      <p:sp>
        <p:nvSpPr>
          <p:cNvPr id="3" name="Content Placeholder 2"/>
          <p:cNvSpPr>
            <a:spLocks noGrp="1"/>
          </p:cNvSpPr>
          <p:nvPr>
            <p:ph sz="quarter" idx="13"/>
          </p:nvPr>
        </p:nvSpPr>
        <p:spPr/>
        <p:txBody>
          <a:bodyPr>
            <a:normAutofit/>
          </a:bodyPr>
          <a:lstStyle/>
          <a:p>
            <a:pPr marL="0" indent="0">
              <a:buNone/>
            </a:pPr>
            <a:r>
              <a:rPr lang="en-GB" sz="2800" dirty="0">
                <a:solidFill>
                  <a:srgbClr val="00FF00"/>
                </a:solidFill>
              </a:rPr>
              <a:t>Why do good scientists make predictions?</a:t>
            </a:r>
          </a:p>
          <a:p>
            <a:pPr marL="0" indent="0">
              <a:buNone/>
            </a:pPr>
            <a:endParaRPr lang="en-GB" sz="2800" dirty="0">
              <a:solidFill>
                <a:srgbClr val="00FF00"/>
              </a:solidFill>
            </a:endParaRPr>
          </a:p>
          <a:p>
            <a:pPr marL="0" indent="0">
              <a:buNone/>
            </a:pPr>
            <a:r>
              <a:rPr lang="en-GB" sz="2800" dirty="0">
                <a:solidFill>
                  <a:srgbClr val="00FF00"/>
                </a:solidFill>
              </a:rPr>
              <a:t>A good scientist will always make predictions before an investigation to state what they think will happen and why it may happen.</a:t>
            </a:r>
          </a:p>
          <a:p>
            <a:pPr marL="0" indent="0">
              <a:buNone/>
            </a:pPr>
            <a:endParaRPr lang="en-GB" sz="2800" dirty="0">
              <a:solidFill>
                <a:srgbClr val="00FF00"/>
              </a:solidFill>
            </a:endParaRP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6" name="Picture 3" descr="C:\Users\93708254\AppData\Local\Microsoft\Windows\Temporary Internet Files\Content.IE5\UEWVVL7B\4i9o5KLE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861048"/>
            <a:ext cx="2165805" cy="228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6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Improvements</a:t>
            </a:r>
          </a:p>
        </p:txBody>
      </p:sp>
      <p:sp>
        <p:nvSpPr>
          <p:cNvPr id="3" name="Content Placeholder 2"/>
          <p:cNvSpPr>
            <a:spLocks noGrp="1"/>
          </p:cNvSpPr>
          <p:nvPr>
            <p:ph sz="quarter" idx="13"/>
          </p:nvPr>
        </p:nvSpPr>
        <p:spPr>
          <a:xfrm>
            <a:off x="609600" y="1572282"/>
            <a:ext cx="7924800" cy="4114800"/>
          </a:xfrm>
        </p:spPr>
        <p:txBody>
          <a:bodyPr>
            <a:normAutofit/>
          </a:bodyPr>
          <a:lstStyle/>
          <a:p>
            <a:pPr marL="0" indent="0">
              <a:buNone/>
            </a:pPr>
            <a:r>
              <a:rPr lang="en-GB" sz="3200" dirty="0">
                <a:solidFill>
                  <a:srgbClr val="00FF00"/>
                </a:solidFill>
              </a:rPr>
              <a:t>With your partner, take it in turns to read through what you have </a:t>
            </a:r>
            <a:r>
              <a:rPr lang="en-GB" sz="3200" dirty="0" smtClean="0">
                <a:solidFill>
                  <a:srgbClr val="00FF00"/>
                </a:solidFill>
              </a:rPr>
              <a:t>written </a:t>
            </a:r>
            <a:r>
              <a:rPr lang="en-GB" sz="3200" dirty="0">
                <a:solidFill>
                  <a:srgbClr val="00FF00"/>
                </a:solidFill>
              </a:rPr>
              <a:t>and work out between you if there is any improvements to make.</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6" name="Picture 5">
            <a:extLst>
              <a:ext uri="{FF2B5EF4-FFF2-40B4-BE49-F238E27FC236}">
                <a16:creationId xmlns:a16="http://schemas.microsoft.com/office/drawing/2014/main" xmlns="" id="{E0006941-E5FA-45A8-8F96-7882E29916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3212976"/>
            <a:ext cx="6546304" cy="2605472"/>
          </a:xfrm>
          <a:prstGeom prst="rect">
            <a:avLst/>
          </a:prstGeom>
        </p:spPr>
      </p:pic>
    </p:spTree>
    <p:extLst>
      <p:ext uri="{BB962C8B-B14F-4D97-AF65-F5344CB8AC3E}">
        <p14:creationId xmlns:p14="http://schemas.microsoft.com/office/powerpoint/2010/main" val="322125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sz="4000" cap="none" dirty="0"/>
              <a:t>Evaporation</a:t>
            </a:r>
          </a:p>
        </p:txBody>
      </p:sp>
      <p:sp>
        <p:nvSpPr>
          <p:cNvPr id="4" name="Content Placeholder 3"/>
          <p:cNvSpPr>
            <a:spLocks noGrp="1"/>
          </p:cNvSpPr>
          <p:nvPr>
            <p:ph sz="quarter" idx="13"/>
          </p:nvPr>
        </p:nvSpPr>
        <p:spPr/>
        <p:txBody>
          <a:bodyPr/>
          <a:lstStyle/>
          <a:p>
            <a:endParaRPr lang="en-GB" dirty="0"/>
          </a:p>
          <a:p>
            <a:pPr marL="0" indent="0">
              <a:buNone/>
            </a:pPr>
            <a:r>
              <a:rPr lang="en-GB" sz="2800" dirty="0">
                <a:solidFill>
                  <a:srgbClr val="00FF00"/>
                </a:solidFill>
              </a:rPr>
              <a:t>Develop your understanding of evaporation.</a:t>
            </a:r>
          </a:p>
          <a:p>
            <a:pPr marL="0" indent="0">
              <a:buNone/>
            </a:pPr>
            <a:endParaRPr lang="en-GB" sz="2800" dirty="0">
              <a:solidFill>
                <a:srgbClr val="00FF00"/>
              </a:solidFill>
            </a:endParaRPr>
          </a:p>
          <a:p>
            <a:pPr marL="0" indent="0">
              <a:buNone/>
            </a:pPr>
            <a:r>
              <a:rPr lang="en-GB" sz="2800" dirty="0">
                <a:solidFill>
                  <a:srgbClr val="00FF00"/>
                </a:solidFill>
              </a:rPr>
              <a:t>Describe the term evaporation and how you can increase the rate of evaporation.</a:t>
            </a:r>
          </a:p>
          <a:p>
            <a:pPr marL="0" indent="0">
              <a:buNone/>
            </a:pPr>
            <a:endParaRPr lang="en-GB" sz="2800" dirty="0">
              <a:solidFill>
                <a:srgbClr val="00FF00"/>
              </a:solidFill>
            </a:endParaRPr>
          </a:p>
        </p:txBody>
      </p:sp>
      <p:sp>
        <p:nvSpPr>
          <p:cNvPr id="7"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443646" cy="1772816"/>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4858" y="44624"/>
            <a:ext cx="1443646" cy="1772816"/>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180702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What is evaporation?</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4" name="Picture 3">
            <a:extLst>
              <a:ext uri="{FF2B5EF4-FFF2-40B4-BE49-F238E27FC236}">
                <a16:creationId xmlns:a16="http://schemas.microsoft.com/office/drawing/2014/main" xmlns="" id="{80A3C9C4-6567-449C-9768-2A91B680ED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7460" y="1824943"/>
            <a:ext cx="4149080" cy="4149080"/>
          </a:xfrm>
          <a:prstGeom prst="rect">
            <a:avLst/>
          </a:prstGeom>
        </p:spPr>
      </p:pic>
    </p:spTree>
    <p:extLst>
      <p:ext uri="{BB962C8B-B14F-4D97-AF65-F5344CB8AC3E}">
        <p14:creationId xmlns:p14="http://schemas.microsoft.com/office/powerpoint/2010/main" val="159680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7544" y="1600200"/>
            <a:ext cx="8352928" cy="4114800"/>
          </a:xfrm>
        </p:spPr>
        <p:txBody>
          <a:bodyPr>
            <a:normAutofit/>
          </a:bodyPr>
          <a:lstStyle/>
          <a:p>
            <a:pPr marL="0" indent="0">
              <a:buNone/>
            </a:pPr>
            <a:endParaRPr lang="en-GB" sz="2800" dirty="0"/>
          </a:p>
          <a:p>
            <a:pPr marL="0" indent="0">
              <a:buNone/>
            </a:pPr>
            <a:r>
              <a:rPr lang="en-GB" sz="2800" dirty="0"/>
              <a:t>Evaporation </a:t>
            </a:r>
            <a:r>
              <a:rPr lang="en-GB" sz="2800" dirty="0">
                <a:solidFill>
                  <a:srgbClr val="00FF00"/>
                </a:solidFill>
              </a:rPr>
              <a:t>is the process by which a liquid turns into a gas.</a:t>
            </a:r>
          </a:p>
          <a:p>
            <a:pPr marL="0" indent="0">
              <a:buNone/>
            </a:pPr>
            <a:endParaRPr lang="en-GB" sz="2800" dirty="0">
              <a:solidFill>
                <a:srgbClr val="00FF00"/>
              </a:solidFill>
            </a:endParaRP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a:t>Enhancing Primary Science</a:t>
            </a:r>
            <a:endParaRPr lang="en-GB" sz="20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70" y="135221"/>
            <a:ext cx="1728516" cy="1199158"/>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135221"/>
            <a:ext cx="1728516" cy="1199158"/>
          </a:xfrm>
          <a:prstGeom prst="rect">
            <a:avLst/>
          </a:prstGeom>
        </p:spPr>
      </p:pic>
    </p:spTree>
    <p:extLst>
      <p:ext uri="{BB962C8B-B14F-4D97-AF65-F5344CB8AC3E}">
        <p14:creationId xmlns:p14="http://schemas.microsoft.com/office/powerpoint/2010/main" val="205044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Where do you see evaporation happening?</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9512" y="1556793"/>
            <a:ext cx="3707904" cy="2016224"/>
          </a:xfrm>
        </p:spPr>
      </p:pic>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546627"/>
            <a:ext cx="3707904" cy="20263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14" y="3850939"/>
            <a:ext cx="3727743" cy="195432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3" y="3850939"/>
            <a:ext cx="3707905" cy="1954325"/>
          </a:xfrm>
          <a:prstGeom prst="rect">
            <a:avLst/>
          </a:prstGeom>
        </p:spPr>
      </p:pic>
    </p:spTree>
    <p:extLst>
      <p:ext uri="{BB962C8B-B14F-4D97-AF65-F5344CB8AC3E}">
        <p14:creationId xmlns:p14="http://schemas.microsoft.com/office/powerpoint/2010/main" val="2870096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Let us look at the pan boiling</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598476"/>
            <a:ext cx="6768752" cy="4111854"/>
          </a:xfrm>
          <a:prstGeom prst="rect">
            <a:avLst/>
          </a:prstGeom>
        </p:spPr>
      </p:pic>
    </p:spTree>
    <p:extLst>
      <p:ext uri="{BB962C8B-B14F-4D97-AF65-F5344CB8AC3E}">
        <p14:creationId xmlns:p14="http://schemas.microsoft.com/office/powerpoint/2010/main" val="2870096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What is happening?</a:t>
            </a:r>
          </a:p>
        </p:txBody>
      </p:sp>
      <p:sp>
        <p:nvSpPr>
          <p:cNvPr id="3" name="Content Placeholder 2"/>
          <p:cNvSpPr>
            <a:spLocks noGrp="1"/>
          </p:cNvSpPr>
          <p:nvPr>
            <p:ph sz="quarter" idx="13"/>
          </p:nvPr>
        </p:nvSpPr>
        <p:spPr/>
        <p:txBody>
          <a:bodyPr>
            <a:normAutofit/>
          </a:bodyPr>
          <a:lstStyle/>
          <a:p>
            <a:pPr marL="0" indent="0">
              <a:buNone/>
            </a:pPr>
            <a:r>
              <a:rPr lang="en-GB" sz="2800" dirty="0">
                <a:solidFill>
                  <a:srgbClr val="00FF00"/>
                </a:solidFill>
              </a:rPr>
              <a:t>Science is the study of the world around us by observing things and explaining why they happen.</a:t>
            </a:r>
          </a:p>
          <a:p>
            <a:pPr marL="0" indent="0">
              <a:buNone/>
            </a:pPr>
            <a:endParaRPr lang="en-GB" sz="2800" dirty="0">
              <a:solidFill>
                <a:srgbClr val="00FF00"/>
              </a:solidFill>
            </a:endParaRPr>
          </a:p>
          <a:p>
            <a:pPr marL="0" indent="0">
              <a:buNone/>
            </a:pPr>
            <a:r>
              <a:rPr lang="en-GB" sz="2800" dirty="0">
                <a:solidFill>
                  <a:srgbClr val="00FF00"/>
                </a:solidFill>
              </a:rPr>
              <a:t>So what do we think is happening and why?</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Tree>
    <p:extLst>
      <p:ext uri="{BB962C8B-B14F-4D97-AF65-F5344CB8AC3E}">
        <p14:creationId xmlns:p14="http://schemas.microsoft.com/office/powerpoint/2010/main" val="287009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What is happening?</a:t>
            </a:r>
          </a:p>
        </p:txBody>
      </p:sp>
      <p:sp>
        <p:nvSpPr>
          <p:cNvPr id="3" name="Content Placeholder 2"/>
          <p:cNvSpPr>
            <a:spLocks noGrp="1"/>
          </p:cNvSpPr>
          <p:nvPr>
            <p:ph sz="quarter" idx="13"/>
          </p:nvPr>
        </p:nvSpPr>
        <p:spPr/>
        <p:txBody>
          <a:bodyPr>
            <a:normAutofit/>
          </a:bodyPr>
          <a:lstStyle/>
          <a:p>
            <a:pPr marL="0" indent="0">
              <a:buNone/>
            </a:pPr>
            <a:r>
              <a:rPr lang="en-GB" sz="2800" dirty="0">
                <a:solidFill>
                  <a:srgbClr val="00FF00"/>
                </a:solidFill>
              </a:rPr>
              <a:t>Science is the study of the world around us by observing things and explaining why they happen.</a:t>
            </a:r>
          </a:p>
          <a:p>
            <a:pPr marL="0" indent="0">
              <a:buNone/>
            </a:pPr>
            <a:endParaRPr lang="en-GB" sz="2800" dirty="0">
              <a:solidFill>
                <a:srgbClr val="00FF00"/>
              </a:solidFill>
            </a:endParaRPr>
          </a:p>
          <a:p>
            <a:pPr marL="0" indent="0">
              <a:buNone/>
            </a:pPr>
            <a:r>
              <a:rPr lang="en-GB" sz="2800" dirty="0">
                <a:solidFill>
                  <a:srgbClr val="00FF00"/>
                </a:solidFill>
              </a:rPr>
              <a:t>So what do we think is happening and why?</a:t>
            </a:r>
          </a:p>
          <a:p>
            <a:pPr marL="0" indent="0">
              <a:buNone/>
            </a:pPr>
            <a:endParaRPr lang="en-GB" sz="2800" dirty="0">
              <a:solidFill>
                <a:srgbClr val="00FF00"/>
              </a:solidFill>
            </a:endParaRPr>
          </a:p>
          <a:p>
            <a:pPr marL="0" indent="0">
              <a:buNone/>
            </a:pPr>
            <a:r>
              <a:rPr lang="en-GB" sz="2800" dirty="0">
                <a:solidFill>
                  <a:srgbClr val="00FF00"/>
                </a:solidFill>
              </a:rPr>
              <a:t>Lets look back to the work we did on particles.</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Tree>
    <p:extLst>
      <p:ext uri="{BB962C8B-B14F-4D97-AF65-F5344CB8AC3E}">
        <p14:creationId xmlns:p14="http://schemas.microsoft.com/office/powerpoint/2010/main" val="2800526793"/>
      </p:ext>
    </p:extLst>
  </p:cSld>
  <p:clrMapOvr>
    <a:masterClrMapping/>
  </p:clrMapOvr>
</p:sld>
</file>

<file path=ppt/theme/theme1.xml><?xml version="1.0" encoding="utf-8"?>
<a:theme xmlns:a="http://schemas.openxmlformats.org/drawingml/2006/main" name="Horizon">
  <a:themeElements>
    <a:clrScheme name="Custom 2">
      <a:dk1>
        <a:srgbClr val="42424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956</TotalTime>
  <Words>611</Words>
  <Application>Microsoft Macintosh PowerPoint</Application>
  <PresentationFormat>On-screen Show (4:3)</PresentationFormat>
  <Paragraphs>93</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Horizon</vt:lpstr>
      <vt:lpstr>What is happening here?</vt:lpstr>
      <vt:lpstr>PowerPoint Presentation</vt:lpstr>
      <vt:lpstr>Evaporation</vt:lpstr>
      <vt:lpstr>What is evaporation?</vt:lpstr>
      <vt:lpstr>PowerPoint Presentation</vt:lpstr>
      <vt:lpstr>Where do you see evaporation happening?</vt:lpstr>
      <vt:lpstr>Let us look at the pan boiling</vt:lpstr>
      <vt:lpstr>What is happening?</vt:lpstr>
      <vt:lpstr>What is happening?</vt:lpstr>
      <vt:lpstr>Which particles do you think have most energy, particles of a liquid or of a gas?</vt:lpstr>
      <vt:lpstr>The faster particles move around the more energy they have</vt:lpstr>
      <vt:lpstr>So what do we think is  happening and why?</vt:lpstr>
      <vt:lpstr>What affects the rate of evaporation;  how can we speed up how fast evaporation happens?</vt:lpstr>
      <vt:lpstr>What affects the rate of evaporation; how can we speed up how fast evaporation happens?</vt:lpstr>
      <vt:lpstr>investigation</vt:lpstr>
      <vt:lpstr>What can we investigate and  how will we do it?</vt:lpstr>
      <vt:lpstr>How does temperature affect rate of reaction?</vt:lpstr>
      <vt:lpstr>Variables</vt:lpstr>
      <vt:lpstr>Variables</vt:lpstr>
      <vt:lpstr>Prediction</vt:lpstr>
      <vt:lpstr>Improvements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Whitaker</dc:creator>
  <cp:lastModifiedBy>Emma Cartmell</cp:lastModifiedBy>
  <cp:revision>73</cp:revision>
  <dcterms:created xsi:type="dcterms:W3CDTF">2016-06-30T10:37:17Z</dcterms:created>
  <dcterms:modified xsi:type="dcterms:W3CDTF">2017-09-10T18:44:44Z</dcterms:modified>
</cp:coreProperties>
</file>