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30"/>
  </p:notesMasterIdLst>
  <p:sldIdLst>
    <p:sldId id="359" r:id="rId2"/>
    <p:sldId id="361" r:id="rId3"/>
    <p:sldId id="263" r:id="rId4"/>
    <p:sldId id="348" r:id="rId5"/>
    <p:sldId id="350" r:id="rId6"/>
    <p:sldId id="349" r:id="rId7"/>
    <p:sldId id="351" r:id="rId8"/>
    <p:sldId id="354" r:id="rId9"/>
    <p:sldId id="266" r:id="rId10"/>
    <p:sldId id="290" r:id="rId11"/>
    <p:sldId id="321" r:id="rId12"/>
    <p:sldId id="374" r:id="rId13"/>
    <p:sldId id="362" r:id="rId14"/>
    <p:sldId id="334" r:id="rId15"/>
    <p:sldId id="358" r:id="rId16"/>
    <p:sldId id="372" r:id="rId17"/>
    <p:sldId id="355" r:id="rId18"/>
    <p:sldId id="356" r:id="rId19"/>
    <p:sldId id="357" r:id="rId20"/>
    <p:sldId id="368" r:id="rId21"/>
    <p:sldId id="364" r:id="rId22"/>
    <p:sldId id="363" r:id="rId23"/>
    <p:sldId id="370" r:id="rId24"/>
    <p:sldId id="367" r:id="rId25"/>
    <p:sldId id="369" r:id="rId26"/>
    <p:sldId id="373" r:id="rId27"/>
    <p:sldId id="347" r:id="rId28"/>
    <p:sldId id="3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3333"/>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9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Hasty" userId="347fc58623d79775" providerId="LiveId" clId="{A1C82206-928A-4EE6-B23E-C386FAD9FCD0}"/>
    <pc:docChg chg="custSel modSld">
      <pc:chgData name="Cheryl Hasty" userId="347fc58623d79775" providerId="LiveId" clId="{A1C82206-928A-4EE6-B23E-C386FAD9FCD0}" dt="2017-09-11T16:17:37.854" v="12" actId="1038"/>
      <pc:docMkLst>
        <pc:docMk/>
      </pc:docMkLst>
      <pc:sldChg chg="delSp modSp">
        <pc:chgData name="Cheryl Hasty" userId="347fc58623d79775" providerId="LiveId" clId="{A1C82206-928A-4EE6-B23E-C386FAD9FCD0}" dt="2017-09-11T16:17:37.854" v="12" actId="1038"/>
        <pc:sldMkLst>
          <pc:docMk/>
          <pc:sldMk cId="3264975066" sldId="266"/>
        </pc:sldMkLst>
        <pc:spChg chg="del">
          <ac:chgData name="Cheryl Hasty" userId="347fc58623d79775" providerId="LiveId" clId="{A1C82206-928A-4EE6-B23E-C386FAD9FCD0}" dt="2017-09-11T16:17:32.522" v="4" actId="478"/>
          <ac:spMkLst>
            <pc:docMk/>
            <pc:sldMk cId="3264975066" sldId="266"/>
            <ac:spMk id="2" creationId="{00000000-0000-0000-0000-000000000000}"/>
          </ac:spMkLst>
        </pc:spChg>
        <pc:picChg chg="mod">
          <ac:chgData name="Cheryl Hasty" userId="347fc58623d79775" providerId="LiveId" clId="{A1C82206-928A-4EE6-B23E-C386FAD9FCD0}" dt="2017-09-11T16:17:37.854" v="12" actId="1038"/>
          <ac:picMkLst>
            <pc:docMk/>
            <pc:sldMk cId="3264975066" sldId="266"/>
            <ac:picMk id="6" creationId="{00000000-0000-0000-0000-000000000000}"/>
          </ac:picMkLst>
        </pc:picChg>
        <pc:picChg chg="mod">
          <ac:chgData name="Cheryl Hasty" userId="347fc58623d79775" providerId="LiveId" clId="{A1C82206-928A-4EE6-B23E-C386FAD9FCD0}" dt="2017-09-11T16:17:34.238" v="7" actId="1037"/>
          <ac:picMkLst>
            <pc:docMk/>
            <pc:sldMk cId="3264975066" sldId="266"/>
            <ac:picMk id="7" creationId="{00000000-0000-0000-0000-000000000000}"/>
          </ac:picMkLst>
        </pc:picChg>
      </pc:sldChg>
      <pc:sldChg chg="modSp">
        <pc:chgData name="Cheryl Hasty" userId="347fc58623d79775" providerId="LiveId" clId="{A1C82206-928A-4EE6-B23E-C386FAD9FCD0}" dt="2017-09-11T16:17:10.249" v="3" actId="1038"/>
        <pc:sldMkLst>
          <pc:docMk/>
          <pc:sldMk cId="3368633824" sldId="359"/>
        </pc:sldMkLst>
        <pc:spChg chg="mod">
          <ac:chgData name="Cheryl Hasty" userId="347fc58623d79775" providerId="LiveId" clId="{A1C82206-928A-4EE6-B23E-C386FAD9FCD0}" dt="2017-09-11T16:17:10.249" v="3" actId="1038"/>
          <ac:spMkLst>
            <pc:docMk/>
            <pc:sldMk cId="3368633824" sldId="359"/>
            <ac:spMk id="2" creationId="{00000000-0000-0000-0000-000000000000}"/>
          </ac:spMkLst>
        </pc:spChg>
      </pc:sldChg>
      <pc:sldChg chg="modSp">
        <pc:chgData name="Cheryl Hasty" userId="347fc58623d79775" providerId="LiveId" clId="{A1C82206-928A-4EE6-B23E-C386FAD9FCD0}" dt="2017-09-11T16:17:00.028" v="2" actId="1038"/>
        <pc:sldMkLst>
          <pc:docMk/>
          <pc:sldMk cId="2437537488" sldId="361"/>
        </pc:sldMkLst>
        <pc:spChg chg="mod">
          <ac:chgData name="Cheryl Hasty" userId="347fc58623d79775" providerId="LiveId" clId="{A1C82206-928A-4EE6-B23E-C386FAD9FCD0}" dt="2017-09-11T16:17:00.028" v="2" actId="1038"/>
          <ac:spMkLst>
            <pc:docMk/>
            <pc:sldMk cId="2437537488" sldId="36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1C764-004B-46C0-B929-54EAA1D67940}" type="datetimeFigureOut">
              <a:rPr lang="en-GB" smtClean="0"/>
              <a:t>13/09/17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C5977-367B-406B-9480-E3E9203F8DF7}" type="slidenum">
              <a:rPr lang="en-GB" smtClean="0"/>
              <a:t>‹#›</a:t>
            </a:fld>
            <a:endParaRPr lang="en-GB"/>
          </a:p>
        </p:txBody>
      </p:sp>
    </p:spTree>
    <p:extLst>
      <p:ext uri="{BB962C8B-B14F-4D97-AF65-F5344CB8AC3E}">
        <p14:creationId xmlns:p14="http://schemas.microsoft.com/office/powerpoint/2010/main" val="4424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Amazing YouTube clip on camouflaged octopus</a:t>
            </a:r>
          </a:p>
        </p:txBody>
      </p:sp>
      <p:sp>
        <p:nvSpPr>
          <p:cNvPr id="4" name="Slide Number Placeholder 3"/>
          <p:cNvSpPr>
            <a:spLocks noGrp="1"/>
          </p:cNvSpPr>
          <p:nvPr>
            <p:ph type="sldNum" sz="quarter" idx="10"/>
          </p:nvPr>
        </p:nvSpPr>
        <p:spPr/>
        <p:txBody>
          <a:bodyPr/>
          <a:lstStyle/>
          <a:p>
            <a:fld id="{E28C5977-367B-406B-9480-E3E9203F8DF7}" type="slidenum">
              <a:rPr lang="en-GB" smtClean="0"/>
              <a:t>5</a:t>
            </a:fld>
            <a:endParaRPr lang="en-GB"/>
          </a:p>
        </p:txBody>
      </p:sp>
    </p:spTree>
    <p:extLst>
      <p:ext uri="{BB962C8B-B14F-4D97-AF65-F5344CB8AC3E}">
        <p14:creationId xmlns:p14="http://schemas.microsoft.com/office/powerpoint/2010/main" val="23793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8C5977-367B-406B-9480-E3E9203F8DF7}" type="slidenum">
              <a:rPr lang="en-GB" smtClean="0"/>
              <a:t>9</a:t>
            </a:fld>
            <a:endParaRPr lang="en-GB"/>
          </a:p>
        </p:txBody>
      </p:sp>
    </p:spTree>
    <p:extLst>
      <p:ext uri="{BB962C8B-B14F-4D97-AF65-F5344CB8AC3E}">
        <p14:creationId xmlns:p14="http://schemas.microsoft.com/office/powerpoint/2010/main" val="86998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stick small coloured squares that are hard to find and ones coloured so they are easy to see.</a:t>
            </a:r>
          </a:p>
        </p:txBody>
      </p:sp>
      <p:sp>
        <p:nvSpPr>
          <p:cNvPr id="4" name="Slide Number Placeholder 3"/>
          <p:cNvSpPr>
            <a:spLocks noGrp="1"/>
          </p:cNvSpPr>
          <p:nvPr>
            <p:ph type="sldNum" sz="quarter" idx="10"/>
          </p:nvPr>
        </p:nvSpPr>
        <p:spPr/>
        <p:txBody>
          <a:bodyPr/>
          <a:lstStyle/>
          <a:p>
            <a:fld id="{E28C5977-367B-406B-9480-E3E9203F8DF7}" type="slidenum">
              <a:rPr lang="en-GB" smtClean="0"/>
              <a:t>12</a:t>
            </a:fld>
            <a:endParaRPr lang="en-GB"/>
          </a:p>
        </p:txBody>
      </p:sp>
    </p:spTree>
    <p:extLst>
      <p:ext uri="{BB962C8B-B14F-4D97-AF65-F5344CB8AC3E}">
        <p14:creationId xmlns:p14="http://schemas.microsoft.com/office/powerpoint/2010/main" val="97282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620F0B5-9C16-4480-BDA4-AD1586684500}" type="datetime1">
              <a:rPr lang="en-GB" smtClean="0"/>
              <a:t>13/09/17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C86ECD-09D9-4E5A-95A1-D9E3B7EBF8CB}" type="datetime1">
              <a:rPr lang="en-GB" smtClean="0"/>
              <a:t>13/09/17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1FBD6-2CC9-49BB-864A-B71B25C5B3F6}" type="datetime1">
              <a:rPr lang="en-GB" smtClean="0"/>
              <a:t>13/09/17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43A59EB-3C14-44B3-9055-B90BD71310DA}" type="datetime1">
              <a:rPr lang="en-GB" smtClean="0"/>
              <a:t>13/09/17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778ED-4BC6-491C-A238-6BE06254B0ED}" type="datetime1">
              <a:rPr lang="en-GB" smtClean="0"/>
              <a:t>13/09/17</a:t>
            </a:fld>
            <a:endParaRPr lang="en-GB"/>
          </a:p>
        </p:txBody>
      </p:sp>
      <p:sp>
        <p:nvSpPr>
          <p:cNvPr id="5" name="Footer Placeholder 4"/>
          <p:cNvSpPr>
            <a:spLocks noGrp="1"/>
          </p:cNvSpPr>
          <p:nvPr>
            <p:ph type="ftr" sz="quarter" idx="11"/>
          </p:nvPr>
        </p:nvSpPr>
        <p:spPr/>
        <p:txBody>
          <a:bodyPr/>
          <a:lstStyle/>
          <a:p>
            <a:r>
              <a:rPr lang="en-GB"/>
              <a:t>Enhancing Primary Science</a:t>
            </a:r>
          </a:p>
        </p:txBody>
      </p:sp>
      <p:sp>
        <p:nvSpPr>
          <p:cNvPr id="6" name="Slide Number Placeholder 5"/>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D0452E03-63E6-4D28-AE68-55D7A09AA7A2}" type="datetime1">
              <a:rPr lang="en-GB" smtClean="0"/>
              <a:t>13/09/17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0D62D90-D3B1-4FD8-9A97-5903A9F67D8F}" type="datetime1">
              <a:rPr lang="en-GB" smtClean="0"/>
              <a:t>13/09/17</a:t>
            </a:fld>
            <a:endParaRPr lang="en-GB"/>
          </a:p>
        </p:txBody>
      </p:sp>
      <p:sp>
        <p:nvSpPr>
          <p:cNvPr id="8" name="Footer Placeholder 7"/>
          <p:cNvSpPr>
            <a:spLocks noGrp="1"/>
          </p:cNvSpPr>
          <p:nvPr>
            <p:ph type="ftr" sz="quarter" idx="11"/>
          </p:nvPr>
        </p:nvSpPr>
        <p:spPr/>
        <p:txBody>
          <a:bodyPr/>
          <a:lstStyle/>
          <a:p>
            <a:r>
              <a:rPr lang="en-GB"/>
              <a:t>Enhancing Primary Science</a:t>
            </a:r>
          </a:p>
        </p:txBody>
      </p:sp>
      <p:sp>
        <p:nvSpPr>
          <p:cNvPr id="9" name="Slide Number Placeholder 8"/>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551528-3B26-43E3-9987-95696E198CEA}" type="datetime1">
              <a:rPr lang="en-GB" smtClean="0"/>
              <a:t>13/09/17</a:t>
            </a:fld>
            <a:endParaRPr lang="en-GB"/>
          </a:p>
        </p:txBody>
      </p:sp>
      <p:sp>
        <p:nvSpPr>
          <p:cNvPr id="4" name="Footer Placeholder 3"/>
          <p:cNvSpPr>
            <a:spLocks noGrp="1"/>
          </p:cNvSpPr>
          <p:nvPr>
            <p:ph type="ftr" sz="quarter" idx="11"/>
          </p:nvPr>
        </p:nvSpPr>
        <p:spPr/>
        <p:txBody>
          <a:bodyPr/>
          <a:lstStyle/>
          <a:p>
            <a:r>
              <a:rPr lang="en-GB"/>
              <a:t>Enhancing Primary Science</a:t>
            </a:r>
          </a:p>
        </p:txBody>
      </p:sp>
      <p:sp>
        <p:nvSpPr>
          <p:cNvPr id="5" name="Slide Number Placeholder 4"/>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9BFD0-DD3C-461D-96AB-4D1E25FF4FED}" type="datetime1">
              <a:rPr lang="en-GB" smtClean="0"/>
              <a:t>13/09/17</a:t>
            </a:fld>
            <a:endParaRPr lang="en-GB"/>
          </a:p>
        </p:txBody>
      </p:sp>
      <p:sp>
        <p:nvSpPr>
          <p:cNvPr id="3" name="Footer Placeholder 2"/>
          <p:cNvSpPr>
            <a:spLocks noGrp="1"/>
          </p:cNvSpPr>
          <p:nvPr>
            <p:ph type="ftr" sz="quarter" idx="11"/>
          </p:nvPr>
        </p:nvSpPr>
        <p:spPr/>
        <p:txBody>
          <a:bodyPr/>
          <a:lstStyle/>
          <a:p>
            <a:r>
              <a:rPr lang="en-GB"/>
              <a:t>Enhancing Primary Science</a:t>
            </a:r>
          </a:p>
        </p:txBody>
      </p:sp>
      <p:sp>
        <p:nvSpPr>
          <p:cNvPr id="4" name="Slide Number Placeholder 3"/>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AB44C-D616-4BE2-8D68-21A967B40A45}" type="datetime1">
              <a:rPr lang="en-GB" smtClean="0"/>
              <a:t>13/09/17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95A7D9-ED28-4F34-9A89-6A7B53D29DA3}" type="datetime1">
              <a:rPr lang="en-GB" smtClean="0"/>
              <a:t>13/09/17</a:t>
            </a:fld>
            <a:endParaRPr lang="en-GB"/>
          </a:p>
        </p:txBody>
      </p:sp>
      <p:sp>
        <p:nvSpPr>
          <p:cNvPr id="6" name="Footer Placeholder 5"/>
          <p:cNvSpPr>
            <a:spLocks noGrp="1"/>
          </p:cNvSpPr>
          <p:nvPr>
            <p:ph type="ftr" sz="quarter" idx="11"/>
          </p:nvPr>
        </p:nvSpPr>
        <p:spPr/>
        <p:txBody>
          <a:bodyPr/>
          <a:lstStyle/>
          <a:p>
            <a:r>
              <a:rPr lang="en-GB"/>
              <a:t>Enhancing Primary Science</a:t>
            </a:r>
          </a:p>
        </p:txBody>
      </p:sp>
      <p:sp>
        <p:nvSpPr>
          <p:cNvPr id="7" name="Slide Number Placeholder 6"/>
          <p:cNvSpPr>
            <a:spLocks noGrp="1"/>
          </p:cNvSpPr>
          <p:nvPr>
            <p:ph type="sldNum" sz="quarter" idx="12"/>
          </p:nvPr>
        </p:nvSpPr>
        <p:spPr/>
        <p:txBody>
          <a:bodyPr/>
          <a:lstStyle/>
          <a:p>
            <a:fld id="{BBF8061E-CE74-4583-AE74-AAD4D621606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0EF9ECB-8BC4-47B3-9E71-99E089D9D3D9}" type="datetime1">
              <a:rPr lang="en-GB" smtClean="0"/>
              <a:t>13/09/17</a:t>
            </a:fld>
            <a:endParaRPr lang="en-GB"/>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GB"/>
              <a:t>Enhancing Primary Science</a:t>
            </a: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BF8061E-CE74-4583-AE74-AAD4D6216064}"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sldNum="0" hd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5kdyWyPjPAhWHWhQKHbFcBekQjRwIBw&amp;url=https://pixabay.com/en/detective-torch-searching-man-156961/&amp;psig=AFQjCNGlK0vH4bRdNo3_DSilRBVCZDpI-Q&amp;ust=1477574517214428"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iyqNrm7_fPAhWDPxoKHSL6AB4QjRwIBw&amp;url=https://www.flickr.com/photos/33398884@N03/8911198359&amp;psig=AFQjCNEGQ9osB5F6piuP-cRODLb5CnLcbQ&amp;ust=1477550794367061" TargetMode="Externa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uk/url?sa=i&amp;rct=j&amp;q=&amp;esrc=s&amp;source=images&amp;cd=&amp;cad=rja&amp;uact=8&amp;ved=0ahUKEwjO6qqOgfjPAhVFchQKHbwvC8QQjRwIBw&amp;url=http://natureinstitute.org/txt/ch/moth.htm&amp;psig=AFQjCNFpKMu6p-5SKtmELOLQqM15BjbBCQ&amp;ust=1477555447032636" TargetMode="External"/><Relationship Id="rId3"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hyperlink" Target="https://www.google.co.uk/url?sa=i&amp;rct=j&amp;q=&amp;esrc=s&amp;source=images&amp;cd=&amp;cad=rja&amp;uact=8&amp;ved=0ahUKEwityry1xPjPAhXG2xoKHb_eB8MQjRwIBw&amp;url=https://en.wikipedia.org/wiki/Peppered_moth_evolution&amp;bvm=bv.136593572,d.ZGg&amp;psig=AFQjCNEG56Iwe6Iw7MpNlhqze9vPAXTtqQ&amp;ust=1477573348397577" TargetMode="External"/><Relationship Id="rId6" Type="http://schemas.openxmlformats.org/officeDocument/2006/relationships/image" Target="../media/image19.png"/><Relationship Id="rId7" Type="http://schemas.microsoft.com/office/2007/relationships/hdphoto" Target="../media/hdphoto3.wdp"/><Relationship Id="rId8" Type="http://schemas.openxmlformats.org/officeDocument/2006/relationships/image" Target="../media/image20.png"/><Relationship Id="rId9" Type="http://schemas.microsoft.com/office/2007/relationships/hdphoto" Target="../media/hdphoto4.wdp"/><Relationship Id="rId1" Type="http://schemas.openxmlformats.org/officeDocument/2006/relationships/slideLayout" Target="../slideLayouts/slideLayout5.xml"/><Relationship Id="rId2" Type="http://schemas.openxmlformats.org/officeDocument/2006/relationships/hyperlink" Target="https://www.google.co.uk/url?sa=i&amp;rct=j&amp;q=&amp;esrc=s&amp;source=images&amp;cd=&amp;cad=rja&amp;uact=8&amp;ved=0ahUKEwi5z5Tsw_jPAhXC7hoKHeIhBMcQjRwIBw&amp;url=https://en.wikipedia.org/wiki/Peppered_moth_evolution&amp;bvm=bv.136593572,d.ZGg&amp;psig=AFQjCNEG56Iwe6Iw7MpNlhqze9vPAXTtqQ&amp;ust=147757334839757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jHiLvy8ffPAhUDlxQKHQbDB38QjRwIBw&amp;url=https://www.flickr.com/photos/teojpg/3963491648&amp;bvm=bv.136593572,d.ZGg&amp;psig=AFQjCNHdIG_cKez98sx7AAtuxcI57sqraQ&amp;ust=1477551347710931" TargetMode="Externa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therinephamevolution.weebly.com/the-british-peppered-moth.html" TargetMode="Externa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hyperlink" Target="https://www.google.co.uk/url?sa=i&amp;rct=j&amp;q=&amp;esrc=s&amp;source=images&amp;cd=&amp;cad=rja&amp;uact=8&amp;ved=0ahUKEwityry1xPjPAhXG2xoKHb_eB8MQjRwIBw&amp;url=https://en.wikipedia.org/wiki/Peppered_moth_evolution&amp;bvm=bv.136593572,d.ZGg&amp;psig=AFQjCNEG56Iwe6Iw7MpNlhqze9vPAXTtqQ&amp;ust=1477573348397577" TargetMode="External"/><Relationship Id="rId6" Type="http://schemas.openxmlformats.org/officeDocument/2006/relationships/image" Target="../media/image19.png"/><Relationship Id="rId7" Type="http://schemas.microsoft.com/office/2007/relationships/hdphoto" Target="../media/hdphoto3.wdp"/><Relationship Id="rId8" Type="http://schemas.openxmlformats.org/officeDocument/2006/relationships/image" Target="../media/image20.png"/><Relationship Id="rId9" Type="http://schemas.microsoft.com/office/2007/relationships/hdphoto" Target="../media/hdphoto4.wdp"/><Relationship Id="rId1" Type="http://schemas.openxmlformats.org/officeDocument/2006/relationships/slideLayout" Target="../slideLayouts/slideLayout5.xml"/><Relationship Id="rId2" Type="http://schemas.openxmlformats.org/officeDocument/2006/relationships/hyperlink" Target="https://www.google.co.uk/url?sa=i&amp;rct=j&amp;q=&amp;esrc=s&amp;source=images&amp;cd=&amp;cad=rja&amp;uact=8&amp;ved=0ahUKEwi5z5Tsw_jPAhXC7hoKHeIhBMcQjRwIBw&amp;url=https://en.wikipedia.org/wiki/Peppered_moth_evolution&amp;bvm=bv.136593572,d.ZGg&amp;psig=AFQjCNEG56Iwe6Iw7MpNlhqze9vPAXTtqQ&amp;ust=147757334839757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jGlqmggvjPAhUB2RQKHZj9A84QjRwIBw&amp;url=https://en.wikipedia.org/wiki/Acer_pseudoplatanus&amp;psig=AFQjCNHTsC_GijrbBEKyN1isJkIrSJEMXA&amp;ust=1477555747151892" TargetMode="Externa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hyperlink" Target="http://www.google.co.uk/url?sa=i&amp;rct=j&amp;q=&amp;esrc=s&amp;source=images&amp;cd=&amp;cad=rja&amp;uact=8&amp;ved=0ahUKEwiS7bDdgfjPAhXLaxQKHcCeDdUQjRwIBw&amp;url=http://slideplayer.com/slide/7733626/&amp;psig=AFQjCNFpKMu6p-5SKtmELOLQqM15BjbBCQ&amp;ust=147755544703263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2.wdp"/><Relationship Id="rId5" Type="http://schemas.openxmlformats.org/officeDocument/2006/relationships/hyperlink" Target="https://www.google.co.uk/url?sa=i&amp;rct=j&amp;q=&amp;esrc=s&amp;source=images&amp;cd=&amp;cad=rja&amp;uact=8&amp;ved=0ahUKEwityry1xPjPAhXG2xoKHb_eB8MQjRwIBw&amp;url=https://en.wikipedia.org/wiki/Peppered_moth_evolution&amp;bvm=bv.136593572,d.ZGg&amp;psig=AFQjCNEG56Iwe6Iw7MpNlhqze9vPAXTtqQ&amp;ust=1477573348397577" TargetMode="External"/><Relationship Id="rId6" Type="http://schemas.openxmlformats.org/officeDocument/2006/relationships/image" Target="../media/image19.png"/><Relationship Id="rId7" Type="http://schemas.microsoft.com/office/2007/relationships/hdphoto" Target="../media/hdphoto3.wdp"/><Relationship Id="rId8" Type="http://schemas.openxmlformats.org/officeDocument/2006/relationships/image" Target="../media/image20.png"/><Relationship Id="rId9" Type="http://schemas.microsoft.com/office/2007/relationships/hdphoto" Target="../media/hdphoto4.wdp"/><Relationship Id="rId1" Type="http://schemas.openxmlformats.org/officeDocument/2006/relationships/slideLayout" Target="../slideLayouts/slideLayout5.xml"/><Relationship Id="rId2" Type="http://schemas.openxmlformats.org/officeDocument/2006/relationships/hyperlink" Target="https://www.google.co.uk/url?sa=i&amp;rct=j&amp;q=&amp;esrc=s&amp;source=images&amp;cd=&amp;cad=rja&amp;uact=8&amp;ved=0ahUKEwi5z5Tsw_jPAhXC7hoKHeIhBMcQjRwIBw&amp;url=https://en.wikipedia.org/wiki/Peppered_moth_evolution&amp;bvm=bv.136593572,d.ZGg&amp;psig=AFQjCNEG56Iwe6Iw7MpNlhqze9vPAXTtqQ&amp;ust=147757334839757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ig7f_ElfbPAhXCwBQKHWSXCcUQjRwIBw&amp;url=https://www.flickr.com/photos/sanmartin/5801047047&amp;bvm=bv.136593572,d.ZGg&amp;psig=AFQjCNFsSL0fyFpadbdS42xslpfBmBgezQ&amp;ust=1477492205725893" TargetMode="External"/><Relationship Id="rId3"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uk/url?sa=i&amp;rct=j&amp;q=&amp;esrc=s&amp;source=images&amp;cd=&amp;cad=rja&amp;uact=8&amp;ved=0ahUKEwil9oj0lfbPAhVBOBQKHVOlCaYQjRwIBw&amp;url=https://simple.wikipedia.org/wiki/Camouflage&amp;psig=AFQjCNGQJTNVUHc02XznNNjm7PKmnwDFZw&amp;ust=1477492308429899" TargetMode="Externa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Dopb8lvbPAhWMOxQKHZJ3CvsQjRwIBw&amp;url=https://lv.wikipedia.org/wiki/Asto%C5%86k%C4%81ji&amp;psig=AFQjCNH7yIomRI6xhRax7Q-9IVVibLTsNg&amp;ust=1477492586848592"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339" y="389435"/>
            <a:ext cx="7089061" cy="1143000"/>
          </a:xfrm>
        </p:spPr>
        <p:txBody>
          <a:bodyPr/>
          <a:lstStyle/>
          <a:p>
            <a:pPr algn="ctr"/>
            <a:r>
              <a:rPr lang="en-GB" sz="4000" cap="none" dirty="0"/>
              <a:t>Can you see the snow leopard?</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r>
              <a:rPr lang="en-GB" dirty="0"/>
              <a:t>a</a:t>
            </a:r>
          </a:p>
          <a:p>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62196"/>
            <a:ext cx="1111175" cy="159747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099" y="160338"/>
            <a:ext cx="1152128" cy="1608568"/>
          </a:xfrm>
          <a:prstGeom prst="rect">
            <a:avLst/>
          </a:prstGeom>
        </p:spPr>
      </p:pic>
      <p:pic>
        <p:nvPicPr>
          <p:cNvPr id="6146" name="Picture 2" descr="http://static.boredpanda.com/blog/wp-content/uuuploads/animal-camouflage/animal-camouflage-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30413"/>
            <a:ext cx="8382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3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300" y="476672"/>
            <a:ext cx="7128791" cy="1143000"/>
          </a:xfrm>
        </p:spPr>
        <p:txBody>
          <a:bodyPr/>
          <a:lstStyle/>
          <a:p>
            <a:pPr algn="ctr"/>
            <a:r>
              <a:rPr lang="en-GB" sz="4000" cap="none" dirty="0"/>
              <a:t>How many circles are there?</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62196"/>
            <a:ext cx="1111175" cy="159747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099" y="160338"/>
            <a:ext cx="1152128" cy="1608568"/>
          </a:xfrm>
          <a:prstGeom prst="rect">
            <a:avLst/>
          </a:prstGeom>
        </p:spPr>
      </p:pic>
      <p:sp>
        <p:nvSpPr>
          <p:cNvPr id="12" name="Oval 11"/>
          <p:cNvSpPr/>
          <p:nvPr/>
        </p:nvSpPr>
        <p:spPr>
          <a:xfrm>
            <a:off x="4716016" y="2771279"/>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391980" y="3775818"/>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383072" y="4605890"/>
            <a:ext cx="648072" cy="648072"/>
          </a:xfrm>
          <a:prstGeom prst="ellips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817070" y="2734072"/>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060376" y="4672080"/>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486223" y="3877816"/>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984300" y="3601321"/>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3251684" y="2925560"/>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788024" y="4792216"/>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949424" y="4487416"/>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272152" y="3127746"/>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5601806" y="2925301"/>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2279818" y="1743148"/>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627627" y="4915629"/>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2123728" y="4691454"/>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861091" y="3451782"/>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951663" y="2277229"/>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2857203" y="3957818"/>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687842" y="4875112"/>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146671" y="2448869"/>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140906" y="2067184"/>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9863" y="4154308"/>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1889015" y="3878173"/>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7730307" y="2124833"/>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5040052" y="1828378"/>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3181239" y="1828378"/>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412304" y="5733256"/>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354620" y="5262998"/>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5601806" y="3841556"/>
            <a:ext cx="6480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267047" y="2152414"/>
            <a:ext cx="648072" cy="648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9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fontScale="92500" lnSpcReduction="10000"/>
          </a:bodyPr>
          <a:lstStyle/>
          <a:p>
            <a:endParaRPr lang="en-GB" dirty="0"/>
          </a:p>
          <a:p>
            <a:endParaRPr lang="en-GB" dirty="0"/>
          </a:p>
          <a:p>
            <a:pPr marL="0" indent="0" algn="ctr">
              <a:buNone/>
            </a:pPr>
            <a:r>
              <a:rPr lang="en-GB" sz="16500" dirty="0">
                <a:solidFill>
                  <a:srgbClr val="00FF00"/>
                </a:solidFill>
              </a:rPr>
              <a:t>30</a:t>
            </a:r>
          </a:p>
          <a:p>
            <a:pPr marL="0" indent="0" algn="ctr">
              <a:buNone/>
            </a:pPr>
            <a:r>
              <a:rPr lang="en-GB" sz="4000" dirty="0">
                <a:solidFill>
                  <a:srgbClr val="00FF00"/>
                </a:solidFill>
              </a:rPr>
              <a:t>Were some easier to see than others?</a:t>
            </a:r>
          </a:p>
        </p:txBody>
      </p:sp>
    </p:spTree>
    <p:extLst>
      <p:ext uri="{BB962C8B-B14F-4D97-AF65-F5344CB8AC3E}">
        <p14:creationId xmlns:p14="http://schemas.microsoft.com/office/powerpoint/2010/main" val="2270956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Class Hunt</a:t>
            </a:r>
          </a:p>
        </p:txBody>
      </p:sp>
      <p:sp>
        <p:nvSpPr>
          <p:cNvPr id="4" name="Content Placeholder 3"/>
          <p:cNvSpPr>
            <a:spLocks noGrp="1"/>
          </p:cNvSpPr>
          <p:nvPr>
            <p:ph sz="quarter" idx="13"/>
          </p:nvPr>
        </p:nvSpPr>
        <p:spPr>
          <a:xfrm>
            <a:off x="539552" y="1600200"/>
            <a:ext cx="8208912" cy="4114800"/>
          </a:xfrm>
        </p:spPr>
        <p:txBody>
          <a:bodyPr>
            <a:normAutofit/>
          </a:bodyPr>
          <a:lstStyle/>
          <a:p>
            <a:pPr marL="0" indent="0">
              <a:buNone/>
            </a:pPr>
            <a:r>
              <a:rPr lang="en-GB" sz="2800" dirty="0">
                <a:solidFill>
                  <a:srgbClr val="00FF00"/>
                </a:solidFill>
              </a:rPr>
              <a:t>Around the room are some black squares and white squares. You have 30 seconds to find as many as you can.</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2050" name="Picture 2" descr="Image result for search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332" y="2492896"/>
            <a:ext cx="3153336" cy="325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7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Story Time</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endParaRPr lang="en-GB" dirty="0"/>
          </a:p>
          <a:p>
            <a:endParaRPr lang="en-GB" dirty="0"/>
          </a:p>
        </p:txBody>
      </p:sp>
      <p:pic>
        <p:nvPicPr>
          <p:cNvPr id="5" name="Picture 6" descr="C:\Users\User\AppData\Local\Microsoft\Windows\Temporary Internet Files\Content.IE5\VOTA0HKC\Storytime Cliparts 14608.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0618" y="1628800"/>
            <a:ext cx="787182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19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Once upon a time…</a:t>
            </a:r>
          </a:p>
        </p:txBody>
      </p:sp>
      <p:sp>
        <p:nvSpPr>
          <p:cNvPr id="3" name="Content Placeholder 2"/>
          <p:cNvSpPr>
            <a:spLocks noGrp="1"/>
          </p:cNvSpPr>
          <p:nvPr>
            <p:ph sz="quarter" idx="13"/>
          </p:nvPr>
        </p:nvSpPr>
        <p:spPr/>
        <p:txBody>
          <a:bodyPr>
            <a:normAutofit fontScale="92500" lnSpcReduction="20000"/>
          </a:bodyPr>
          <a:lstStyle/>
          <a:p>
            <a:pPr marL="0" indent="0">
              <a:buNone/>
            </a:pPr>
            <a:r>
              <a:rPr lang="en-GB" sz="3000" dirty="0">
                <a:solidFill>
                  <a:srgbClr val="00FF00"/>
                </a:solidFill>
              </a:rPr>
              <a:t>A long, long time ago, before the industrial revolution in Britain, trees like the birch tree were pale in colour and most peppered moths were pale in colour too. What did this mean for the white moths?</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r>
              <a:rPr lang="en-GB" sz="2800" dirty="0">
                <a:solidFill>
                  <a:srgbClr val="00FF00"/>
                </a:solidFill>
              </a:rPr>
              <a:t>This meant they were camouflaged.</a:t>
            </a: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026" name="Picture 2" descr="Image result for peppered mot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844" y="3068960"/>
            <a:ext cx="2808311" cy="187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24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But a few were black. What do you think this meant for the black moths landing on these white trees?</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r>
              <a:rPr lang="en-GB" sz="2800" dirty="0">
                <a:solidFill>
                  <a:srgbClr val="00FF00"/>
                </a:solidFill>
              </a:rPr>
              <a:t>Yes, they were easily spotted and eaten by predators.</a:t>
            </a: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4102" name="Picture 6" descr="Image result for white peppered moth on black tr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64904"/>
            <a:ext cx="28575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17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4" name="Title 3"/>
          <p:cNvSpPr>
            <a:spLocks noGrp="1"/>
          </p:cNvSpPr>
          <p:nvPr>
            <p:ph type="title"/>
          </p:nvPr>
        </p:nvSpPr>
        <p:spPr>
          <a:xfrm>
            <a:off x="251519" y="274638"/>
            <a:ext cx="8766241" cy="1143000"/>
          </a:xfrm>
        </p:spPr>
        <p:txBody>
          <a:bodyPr/>
          <a:lstStyle/>
          <a:p>
            <a:pPr algn="ctr"/>
            <a:r>
              <a:rPr lang="en-GB" sz="4000" cap="none" dirty="0"/>
              <a:t>So, what happened to the numbers of each?</a:t>
            </a:r>
          </a:p>
        </p:txBody>
      </p:sp>
      <p:sp>
        <p:nvSpPr>
          <p:cNvPr id="5" name="Text Placeholder 4"/>
          <p:cNvSpPr>
            <a:spLocks noGrp="1"/>
          </p:cNvSpPr>
          <p:nvPr>
            <p:ph type="body" idx="1"/>
          </p:nvPr>
        </p:nvSpPr>
        <p:spPr/>
        <p:txBody>
          <a:bodyPr>
            <a:normAutofit/>
          </a:bodyPr>
          <a:lstStyle/>
          <a:p>
            <a:r>
              <a:rPr lang="en-GB" sz="2400" dirty="0">
                <a:solidFill>
                  <a:srgbClr val="00FF00"/>
                </a:solidFill>
              </a:rPr>
              <a:t>Population of white moths</a:t>
            </a:r>
          </a:p>
        </p:txBody>
      </p:sp>
      <p:sp>
        <p:nvSpPr>
          <p:cNvPr id="7" name="Text Placeholder 6"/>
          <p:cNvSpPr>
            <a:spLocks noGrp="1"/>
          </p:cNvSpPr>
          <p:nvPr>
            <p:ph type="body" sz="quarter" idx="3"/>
          </p:nvPr>
        </p:nvSpPr>
        <p:spPr/>
        <p:txBody>
          <a:bodyPr>
            <a:normAutofit/>
          </a:bodyPr>
          <a:lstStyle/>
          <a:p>
            <a:r>
              <a:rPr lang="en-GB" sz="2400" dirty="0">
                <a:solidFill>
                  <a:srgbClr val="00FF00"/>
                </a:solidFill>
              </a:rPr>
              <a:t>Population of black moths</a:t>
            </a: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02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44379" y="263303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444208" y="3573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31790" y="344995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22145" y="513623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64268" y="429309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09084" y="4922817"/>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244798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3984" y="357301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33931" y="221146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3" y="357031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4874" y="4581128"/>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4" y="5546825"/>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07226" y="2183180"/>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4633605" y="2430982"/>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205562" y="20088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740178" y="2163305"/>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564843" y="2860533"/>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206208" y="4335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567416" y="5318029"/>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301777" y="42845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968207" y="372940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mage result for white peppered moth">
            <a:hlinkClick r:id="rId5"/>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flipH="1">
            <a:off x="4773788" y="3221772"/>
            <a:ext cx="1310379" cy="8735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815808" y="556333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026418" y="5028174"/>
            <a:ext cx="1277583" cy="85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47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30"/>
                                        </p:tgtEl>
                                        <p:attrNameLst>
                                          <p:attrName>ppt_x</p:attrName>
                                        </p:attrNameLst>
                                      </p:cBhvr>
                                      <p:tavLst>
                                        <p:tav tm="0">
                                          <p:val>
                                            <p:strVal val="ppt_x"/>
                                          </p:val>
                                        </p:tav>
                                        <p:tav tm="100000">
                                          <p:val>
                                            <p:strVal val="ppt_x"/>
                                          </p:val>
                                        </p:tav>
                                      </p:tavLst>
                                    </p:anim>
                                    <p:anim calcmode="lin" valueType="num">
                                      <p:cBhvr additive="base">
                                        <p:cTn id="37" dur="500"/>
                                        <p:tgtEl>
                                          <p:spTgt spid="1030"/>
                                        </p:tgtEl>
                                        <p:attrNameLst>
                                          <p:attrName>ppt_y</p:attrName>
                                        </p:attrNameLst>
                                      </p:cBhvr>
                                      <p:tavLst>
                                        <p:tav tm="0">
                                          <p:val>
                                            <p:strVal val="ppt_y"/>
                                          </p:val>
                                        </p:tav>
                                        <p:tav tm="100000">
                                          <p:val>
                                            <p:strVal val="1+ppt_h/2"/>
                                          </p:val>
                                        </p:tav>
                                      </p:tavLst>
                                    </p:anim>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1"/>
                                        </p:tgtEl>
                                        <p:attrNameLst>
                                          <p:attrName>ppt_x</p:attrName>
                                        </p:attrNameLst>
                                      </p:cBhvr>
                                      <p:tavLst>
                                        <p:tav tm="0">
                                          <p:val>
                                            <p:strVal val="ppt_x"/>
                                          </p:val>
                                        </p:tav>
                                        <p:tav tm="100000">
                                          <p:val>
                                            <p:strVal val="ppt_x"/>
                                          </p:val>
                                        </p:tav>
                                      </p:tavLst>
                                    </p:anim>
                                    <p:anim calcmode="lin" valueType="num">
                                      <p:cBhvr additive="base">
                                        <p:cTn id="43" dur="500"/>
                                        <p:tgtEl>
                                          <p:spTgt spid="51"/>
                                        </p:tgtEl>
                                        <p:attrNameLst>
                                          <p:attrName>ppt_y</p:attrName>
                                        </p:attrNameLst>
                                      </p:cBhvr>
                                      <p:tavLst>
                                        <p:tav tm="0">
                                          <p:val>
                                            <p:strVal val="ppt_y"/>
                                          </p:val>
                                        </p:tav>
                                        <p:tav tm="100000">
                                          <p:val>
                                            <p:strVal val="1+ppt_h/2"/>
                                          </p:val>
                                        </p:tav>
                                      </p:tavLst>
                                    </p:anim>
                                    <p:set>
                                      <p:cBhvr>
                                        <p:cTn id="44" dur="1" fill="hold">
                                          <p:stCondLst>
                                            <p:cond delay="499"/>
                                          </p:stCondLst>
                                        </p:cTn>
                                        <p:tgtEl>
                                          <p:spTgt spid="5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57"/>
                                        </p:tgtEl>
                                        <p:attrNameLst>
                                          <p:attrName>ppt_x</p:attrName>
                                        </p:attrNameLst>
                                      </p:cBhvr>
                                      <p:tavLst>
                                        <p:tav tm="0">
                                          <p:val>
                                            <p:strVal val="ppt_x"/>
                                          </p:val>
                                        </p:tav>
                                        <p:tav tm="100000">
                                          <p:val>
                                            <p:strVal val="ppt_x"/>
                                          </p:val>
                                        </p:tav>
                                      </p:tavLst>
                                    </p:anim>
                                    <p:anim calcmode="lin" valueType="num">
                                      <p:cBhvr additive="base">
                                        <p:cTn id="49" dur="500"/>
                                        <p:tgtEl>
                                          <p:spTgt spid="57"/>
                                        </p:tgtEl>
                                        <p:attrNameLst>
                                          <p:attrName>ppt_y</p:attrName>
                                        </p:attrNameLst>
                                      </p:cBhvr>
                                      <p:tavLst>
                                        <p:tav tm="0">
                                          <p:val>
                                            <p:strVal val="ppt_y"/>
                                          </p:val>
                                        </p:tav>
                                        <p:tav tm="100000">
                                          <p:val>
                                            <p:strVal val="1+ppt_h/2"/>
                                          </p:val>
                                        </p:tav>
                                      </p:tavLst>
                                    </p:anim>
                                    <p:set>
                                      <p:cBhvr>
                                        <p:cTn id="50" dur="1" fill="hold">
                                          <p:stCondLst>
                                            <p:cond delay="499"/>
                                          </p:stCondLst>
                                        </p:cTn>
                                        <p:tgtEl>
                                          <p:spTgt spid="5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56"/>
                                        </p:tgtEl>
                                        <p:attrNameLst>
                                          <p:attrName>ppt_x</p:attrName>
                                        </p:attrNameLst>
                                      </p:cBhvr>
                                      <p:tavLst>
                                        <p:tav tm="0">
                                          <p:val>
                                            <p:strVal val="ppt_x"/>
                                          </p:val>
                                        </p:tav>
                                        <p:tav tm="100000">
                                          <p:val>
                                            <p:strVal val="ppt_x"/>
                                          </p:val>
                                        </p:tav>
                                      </p:tavLst>
                                    </p:anim>
                                    <p:anim calcmode="lin" valueType="num">
                                      <p:cBhvr additive="base">
                                        <p:cTn id="55" dur="500"/>
                                        <p:tgtEl>
                                          <p:spTgt spid="56"/>
                                        </p:tgtEl>
                                        <p:attrNameLst>
                                          <p:attrName>ppt_y</p:attrName>
                                        </p:attrNameLst>
                                      </p:cBhvr>
                                      <p:tavLst>
                                        <p:tav tm="0">
                                          <p:val>
                                            <p:strVal val="ppt_y"/>
                                          </p:val>
                                        </p:tav>
                                        <p:tav tm="100000">
                                          <p:val>
                                            <p:strVal val="1+ppt_h/2"/>
                                          </p:val>
                                        </p:tav>
                                      </p:tavLst>
                                    </p:anim>
                                    <p:set>
                                      <p:cBhvr>
                                        <p:cTn id="56" dur="1" fill="hold">
                                          <p:stCondLst>
                                            <p:cond delay="499"/>
                                          </p:stCondLst>
                                        </p:cTn>
                                        <p:tgtEl>
                                          <p:spTgt spid="5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49"/>
                                        </p:tgtEl>
                                        <p:attrNameLst>
                                          <p:attrName>ppt_x</p:attrName>
                                        </p:attrNameLst>
                                      </p:cBhvr>
                                      <p:tavLst>
                                        <p:tav tm="0">
                                          <p:val>
                                            <p:strVal val="ppt_x"/>
                                          </p:val>
                                        </p:tav>
                                        <p:tav tm="100000">
                                          <p:val>
                                            <p:strVal val="ppt_x"/>
                                          </p:val>
                                        </p:tav>
                                      </p:tavLst>
                                    </p:anim>
                                    <p:anim calcmode="lin" valueType="num">
                                      <p:cBhvr additive="base">
                                        <p:cTn id="61" dur="500"/>
                                        <p:tgtEl>
                                          <p:spTgt spid="49"/>
                                        </p:tgtEl>
                                        <p:attrNameLst>
                                          <p:attrName>ppt_y</p:attrName>
                                        </p:attrNameLst>
                                      </p:cBhvr>
                                      <p:tavLst>
                                        <p:tav tm="0">
                                          <p:val>
                                            <p:strVal val="ppt_y"/>
                                          </p:val>
                                        </p:tav>
                                        <p:tav tm="100000">
                                          <p:val>
                                            <p:strVal val="1+ppt_h/2"/>
                                          </p:val>
                                        </p:tav>
                                      </p:tavLst>
                                    </p:anim>
                                    <p:set>
                                      <p:cBhvr>
                                        <p:cTn id="62" dur="1" fill="hold">
                                          <p:stCondLst>
                                            <p:cond delay="499"/>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54"/>
                                        </p:tgtEl>
                                        <p:attrNameLst>
                                          <p:attrName>ppt_x</p:attrName>
                                        </p:attrNameLst>
                                      </p:cBhvr>
                                      <p:tavLst>
                                        <p:tav tm="0">
                                          <p:val>
                                            <p:strVal val="ppt_x"/>
                                          </p:val>
                                        </p:tav>
                                        <p:tav tm="100000">
                                          <p:val>
                                            <p:strVal val="ppt_x"/>
                                          </p:val>
                                        </p:tav>
                                      </p:tavLst>
                                    </p:anim>
                                    <p:anim calcmode="lin" valueType="num">
                                      <p:cBhvr additive="base">
                                        <p:cTn id="67" dur="500"/>
                                        <p:tgtEl>
                                          <p:spTgt spid="54"/>
                                        </p:tgtEl>
                                        <p:attrNameLst>
                                          <p:attrName>ppt_y</p:attrName>
                                        </p:attrNameLst>
                                      </p:cBhvr>
                                      <p:tavLst>
                                        <p:tav tm="0">
                                          <p:val>
                                            <p:strVal val="ppt_y"/>
                                          </p:val>
                                        </p:tav>
                                        <p:tav tm="100000">
                                          <p:val>
                                            <p:strVal val="1+ppt_h/2"/>
                                          </p:val>
                                        </p:tav>
                                      </p:tavLst>
                                    </p:anim>
                                    <p:set>
                                      <p:cBhvr>
                                        <p:cTn id="68" dur="1" fill="hold">
                                          <p:stCondLst>
                                            <p:cond delay="499"/>
                                          </p:stCondLst>
                                        </p:cTn>
                                        <p:tgtEl>
                                          <p:spTgt spid="5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7"/>
                                        </p:tgtEl>
                                        <p:attrNameLst>
                                          <p:attrName>ppt_x</p:attrName>
                                        </p:attrNameLst>
                                      </p:cBhvr>
                                      <p:tavLst>
                                        <p:tav tm="0">
                                          <p:val>
                                            <p:strVal val="ppt_x"/>
                                          </p:val>
                                        </p:tav>
                                        <p:tav tm="100000">
                                          <p:val>
                                            <p:strVal val="ppt_x"/>
                                          </p:val>
                                        </p:tav>
                                      </p:tavLst>
                                    </p:anim>
                                    <p:anim calcmode="lin" valueType="num">
                                      <p:cBhvr additive="base">
                                        <p:cTn id="73" dur="500"/>
                                        <p:tgtEl>
                                          <p:spTgt spid="47"/>
                                        </p:tgtEl>
                                        <p:attrNameLst>
                                          <p:attrName>ppt_y</p:attrName>
                                        </p:attrNameLst>
                                      </p:cBhvr>
                                      <p:tavLst>
                                        <p:tav tm="0">
                                          <p:val>
                                            <p:strVal val="ppt_y"/>
                                          </p:val>
                                        </p:tav>
                                        <p:tav tm="100000">
                                          <p:val>
                                            <p:strVal val="1+ppt_h/2"/>
                                          </p:val>
                                        </p:tav>
                                      </p:tavLst>
                                    </p:anim>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That’s until the factories started pumping out lots of black soot and dust.</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708920"/>
            <a:ext cx="7488832" cy="3191310"/>
          </a:xfrm>
          <a:prstGeom prst="rect">
            <a:avLst/>
          </a:prstGeom>
        </p:spPr>
      </p:pic>
    </p:spTree>
    <p:extLst>
      <p:ext uri="{BB962C8B-B14F-4D97-AF65-F5344CB8AC3E}">
        <p14:creationId xmlns:p14="http://schemas.microsoft.com/office/powerpoint/2010/main" val="43667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r>
              <a:rPr lang="en-GB" sz="2800" dirty="0">
                <a:solidFill>
                  <a:srgbClr val="00FF00"/>
                </a:solidFill>
              </a:rPr>
              <a:t>What colour did this cause the trees to turn?</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2050" name="Picture 2" descr="Image result for black ba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394" y="2420888"/>
            <a:ext cx="6076950" cy="322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0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8138864" cy="4114800"/>
          </a:xfrm>
        </p:spPr>
        <p:txBody>
          <a:bodyPr>
            <a:normAutofit/>
          </a:bodyPr>
          <a:lstStyle/>
          <a:p>
            <a:pPr marL="0" indent="0">
              <a:buNone/>
            </a:pPr>
            <a:r>
              <a:rPr lang="en-GB" sz="2800" dirty="0">
                <a:solidFill>
                  <a:srgbClr val="00FF00"/>
                </a:solidFill>
              </a:rPr>
              <a:t>So, how did this make life for the white peppered moth?</a:t>
            </a:r>
          </a:p>
          <a:p>
            <a:pPr marL="0" indent="0">
              <a:buNone/>
            </a:pPr>
            <a:endParaRPr lang="en-GB" sz="2800" dirty="0">
              <a:solidFill>
                <a:srgbClr val="00FF00"/>
              </a:solidFill>
            </a:endParaRPr>
          </a:p>
          <a:p>
            <a:pPr marL="0" indent="0">
              <a:buNone/>
            </a:pPr>
            <a:r>
              <a:rPr lang="en-GB" sz="2800" dirty="0">
                <a:solidFill>
                  <a:srgbClr val="00FF00"/>
                </a:solidFill>
              </a:rPr>
              <a:t>And the black moth?</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1152633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664" y="389435"/>
            <a:ext cx="6914728" cy="1143000"/>
          </a:xfrm>
        </p:spPr>
        <p:txBody>
          <a:bodyPr/>
          <a:lstStyle/>
          <a:p>
            <a:pPr algn="ctr"/>
            <a:r>
              <a:rPr lang="en-GB" sz="4000" cap="none" dirty="0"/>
              <a:t>Can you see the snow leopard?</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r>
              <a:rPr lang="en-GB" dirty="0"/>
              <a:t>a</a:t>
            </a:r>
          </a:p>
          <a:p>
            <a:endParaRPr lang="en-GB"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162196"/>
            <a:ext cx="1111175" cy="159747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3099" y="160338"/>
            <a:ext cx="1152128" cy="1608568"/>
          </a:xfrm>
          <a:prstGeom prst="rect">
            <a:avLst/>
          </a:prstGeom>
        </p:spPr>
      </p:pic>
      <p:pic>
        <p:nvPicPr>
          <p:cNvPr id="6146" name="Picture 2" descr="http://static.boredpanda.com/blog/wp-content/uuuploads/animal-camouflage/animal-camouflage-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30413"/>
            <a:ext cx="8382000" cy="390525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400846" y="3784002"/>
            <a:ext cx="1008112" cy="792088"/>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7537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sz="4000" dirty="0"/>
          </a:p>
        </p:txBody>
      </p:sp>
      <p:sp>
        <p:nvSpPr>
          <p:cNvPr id="3" name="Content Placeholder 2"/>
          <p:cNvSpPr>
            <a:spLocks noGrp="1"/>
          </p:cNvSpPr>
          <p:nvPr>
            <p:ph sz="quarter" idx="13"/>
          </p:nvPr>
        </p:nvSpPr>
        <p:spPr>
          <a:xfrm>
            <a:off x="609600" y="1600200"/>
            <a:ext cx="8138864" cy="4114800"/>
          </a:xfrm>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3316" name="Picture 4" descr="Image result for white peppered moth on black tr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 y="0"/>
            <a:ext cx="913932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1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4" name="Title 3"/>
          <p:cNvSpPr>
            <a:spLocks noGrp="1"/>
          </p:cNvSpPr>
          <p:nvPr>
            <p:ph type="title"/>
          </p:nvPr>
        </p:nvSpPr>
        <p:spPr>
          <a:xfrm>
            <a:off x="179512" y="274638"/>
            <a:ext cx="8662914" cy="1143000"/>
          </a:xfrm>
        </p:spPr>
        <p:txBody>
          <a:bodyPr/>
          <a:lstStyle/>
          <a:p>
            <a:pPr algn="ctr"/>
            <a:r>
              <a:rPr lang="en-GB" sz="4000" cap="none" dirty="0"/>
              <a:t>What happened to the numbers of each?</a:t>
            </a:r>
          </a:p>
        </p:txBody>
      </p:sp>
      <p:sp>
        <p:nvSpPr>
          <p:cNvPr id="5" name="Text Placeholder 4"/>
          <p:cNvSpPr>
            <a:spLocks noGrp="1"/>
          </p:cNvSpPr>
          <p:nvPr>
            <p:ph type="body" idx="1"/>
          </p:nvPr>
        </p:nvSpPr>
        <p:spPr/>
        <p:txBody>
          <a:bodyPr>
            <a:normAutofit/>
          </a:bodyPr>
          <a:lstStyle/>
          <a:p>
            <a:r>
              <a:rPr lang="en-GB" sz="2400" dirty="0">
                <a:solidFill>
                  <a:srgbClr val="00FF00"/>
                </a:solidFill>
              </a:rPr>
              <a:t>Population of white moths</a:t>
            </a:r>
          </a:p>
        </p:txBody>
      </p:sp>
      <p:sp>
        <p:nvSpPr>
          <p:cNvPr id="7" name="Text Placeholder 6"/>
          <p:cNvSpPr>
            <a:spLocks noGrp="1"/>
          </p:cNvSpPr>
          <p:nvPr>
            <p:ph type="body" sz="quarter" idx="3"/>
          </p:nvPr>
        </p:nvSpPr>
        <p:spPr/>
        <p:txBody>
          <a:bodyPr>
            <a:normAutofit/>
          </a:bodyPr>
          <a:lstStyle/>
          <a:p>
            <a:r>
              <a:rPr lang="en-GB" sz="2400" dirty="0">
                <a:solidFill>
                  <a:srgbClr val="00FF00"/>
                </a:solidFill>
              </a:rPr>
              <a:t>Population of black moths</a:t>
            </a: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02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44379" y="263303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444208" y="3573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31790" y="344995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22145" y="513623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64268" y="429309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09084" y="4922817"/>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244798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3984" y="357301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33931" y="221146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3" y="357031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4874" y="4581128"/>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4" y="5546825"/>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07226" y="2183180"/>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4633605" y="2430982"/>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205562" y="20088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740178" y="2163305"/>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564843" y="2860533"/>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206208" y="4335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567416" y="5318029"/>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301777" y="42845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968207" y="372940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mage result for white peppered moth">
            <a:hlinkClick r:id="rId5"/>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flipH="1">
            <a:off x="4773788" y="3221772"/>
            <a:ext cx="1310379" cy="8735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815808" y="556333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026418" y="5028174"/>
            <a:ext cx="1277583" cy="85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48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
                                        </p:tgtEl>
                                        <p:attrNameLst>
                                          <p:attrName>ppt_x</p:attrName>
                                        </p:attrNameLst>
                                      </p:cBhvr>
                                      <p:tavLst>
                                        <p:tav tm="0">
                                          <p:val>
                                            <p:strVal val="ppt_x"/>
                                          </p:val>
                                        </p:tav>
                                        <p:tav tm="100000">
                                          <p:val>
                                            <p:strVal val="ppt_x"/>
                                          </p:val>
                                        </p:tav>
                                      </p:tavLst>
                                    </p:anim>
                                    <p:anim calcmode="lin" valueType="num">
                                      <p:cBhvr additive="base">
                                        <p:cTn id="7" dur="500"/>
                                        <p:tgtEl>
                                          <p:spTgt spid="40"/>
                                        </p:tgtEl>
                                        <p:attrNameLst>
                                          <p:attrName>ppt_y</p:attrName>
                                        </p:attrNameLst>
                                      </p:cBhvr>
                                      <p:tavLst>
                                        <p:tav tm="0">
                                          <p:val>
                                            <p:strVal val="ppt_y"/>
                                          </p:val>
                                        </p:tav>
                                        <p:tav tm="100000">
                                          <p:val>
                                            <p:strVal val="1+ppt_h/2"/>
                                          </p:val>
                                        </p:tav>
                                      </p:tavLst>
                                    </p:anim>
                                    <p:set>
                                      <p:cBhvr>
                                        <p:cTn id="8" dur="1" fill="hold">
                                          <p:stCondLst>
                                            <p:cond delay="499"/>
                                          </p:stCondLst>
                                        </p:cTn>
                                        <p:tgtEl>
                                          <p:spTgt spid="4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5"/>
                                        </p:tgtEl>
                                        <p:attrNameLst>
                                          <p:attrName>ppt_x</p:attrName>
                                        </p:attrNameLst>
                                      </p:cBhvr>
                                      <p:tavLst>
                                        <p:tav tm="0">
                                          <p:val>
                                            <p:strVal val="ppt_x"/>
                                          </p:val>
                                        </p:tav>
                                        <p:tav tm="100000">
                                          <p:val>
                                            <p:strVal val="ppt_x"/>
                                          </p:val>
                                        </p:tav>
                                      </p:tavLst>
                                    </p:anim>
                                    <p:anim calcmode="lin" valueType="num">
                                      <p:cBhvr additive="base">
                                        <p:cTn id="13" dur="500"/>
                                        <p:tgtEl>
                                          <p:spTgt spid="35"/>
                                        </p:tgtEl>
                                        <p:attrNameLst>
                                          <p:attrName>ppt_y</p:attrName>
                                        </p:attrNameLst>
                                      </p:cBhvr>
                                      <p:tavLst>
                                        <p:tav tm="0">
                                          <p:val>
                                            <p:strVal val="ppt_y"/>
                                          </p:val>
                                        </p:tav>
                                        <p:tav tm="100000">
                                          <p:val>
                                            <p:strVal val="1+ppt_h/2"/>
                                          </p:val>
                                        </p:tav>
                                      </p:tavLst>
                                    </p:anim>
                                    <p:set>
                                      <p:cBhvr>
                                        <p:cTn id="14" dur="1" fill="hold">
                                          <p:stCondLst>
                                            <p:cond delay="499"/>
                                          </p:stCondLst>
                                        </p:cTn>
                                        <p:tgtEl>
                                          <p:spTgt spid="3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1"/>
                                        </p:tgtEl>
                                        <p:attrNameLst>
                                          <p:attrName>ppt_x</p:attrName>
                                        </p:attrNameLst>
                                      </p:cBhvr>
                                      <p:tavLst>
                                        <p:tav tm="0">
                                          <p:val>
                                            <p:strVal val="ppt_x"/>
                                          </p:val>
                                        </p:tav>
                                        <p:tav tm="100000">
                                          <p:val>
                                            <p:strVal val="ppt_x"/>
                                          </p:val>
                                        </p:tav>
                                      </p:tavLst>
                                    </p:anim>
                                    <p:anim calcmode="lin" valueType="num">
                                      <p:cBhvr additive="base">
                                        <p:cTn id="19" dur="500"/>
                                        <p:tgtEl>
                                          <p:spTgt spid="41"/>
                                        </p:tgtEl>
                                        <p:attrNameLst>
                                          <p:attrName>ppt_y</p:attrName>
                                        </p:attrNameLst>
                                      </p:cBhvr>
                                      <p:tavLst>
                                        <p:tav tm="0">
                                          <p:val>
                                            <p:strVal val="ppt_y"/>
                                          </p:val>
                                        </p:tav>
                                        <p:tav tm="100000">
                                          <p:val>
                                            <p:strVal val="1+ppt_h/2"/>
                                          </p:val>
                                        </p:tav>
                                      </p:tavLst>
                                    </p:anim>
                                    <p:set>
                                      <p:cBhvr>
                                        <p:cTn id="20" dur="1" fill="hold">
                                          <p:stCondLst>
                                            <p:cond delay="499"/>
                                          </p:stCondLst>
                                        </p:cTn>
                                        <p:tgtEl>
                                          <p:spTgt spid="4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5"/>
                                        </p:tgtEl>
                                        <p:attrNameLst>
                                          <p:attrName>ppt_x</p:attrName>
                                        </p:attrNameLst>
                                      </p:cBhvr>
                                      <p:tavLst>
                                        <p:tav tm="0">
                                          <p:val>
                                            <p:strVal val="ppt_x"/>
                                          </p:val>
                                        </p:tav>
                                        <p:tav tm="100000">
                                          <p:val>
                                            <p:strVal val="ppt_x"/>
                                          </p:val>
                                        </p:tav>
                                      </p:tavLst>
                                    </p:anim>
                                    <p:anim calcmode="lin" valueType="num">
                                      <p:cBhvr additive="base">
                                        <p:cTn id="25" dur="500"/>
                                        <p:tgtEl>
                                          <p:spTgt spid="45"/>
                                        </p:tgtEl>
                                        <p:attrNameLst>
                                          <p:attrName>ppt_y</p:attrName>
                                        </p:attrNameLst>
                                      </p:cBhvr>
                                      <p:tavLst>
                                        <p:tav tm="0">
                                          <p:val>
                                            <p:strVal val="ppt_y"/>
                                          </p:val>
                                        </p:tav>
                                        <p:tav tm="100000">
                                          <p:val>
                                            <p:strVal val="1+ppt_h/2"/>
                                          </p:val>
                                        </p:tav>
                                      </p:tavLst>
                                    </p:anim>
                                    <p:set>
                                      <p:cBhvr>
                                        <p:cTn id="26" dur="1" fill="hold">
                                          <p:stCondLst>
                                            <p:cond delay="499"/>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6"/>
                                        </p:tgtEl>
                                        <p:attrNameLst>
                                          <p:attrName>ppt_x</p:attrName>
                                        </p:attrNameLst>
                                      </p:cBhvr>
                                      <p:tavLst>
                                        <p:tav tm="0">
                                          <p:val>
                                            <p:strVal val="ppt_x"/>
                                          </p:val>
                                        </p:tav>
                                        <p:tav tm="100000">
                                          <p:val>
                                            <p:strVal val="ppt_x"/>
                                          </p:val>
                                        </p:tav>
                                      </p:tavLst>
                                    </p:anim>
                                    <p:anim calcmode="lin" valueType="num">
                                      <p:cBhvr additive="base">
                                        <p:cTn id="31" dur="500"/>
                                        <p:tgtEl>
                                          <p:spTgt spid="46"/>
                                        </p:tgtEl>
                                        <p:attrNameLst>
                                          <p:attrName>ppt_y</p:attrName>
                                        </p:attrNameLst>
                                      </p:cBhvr>
                                      <p:tavLst>
                                        <p:tav tm="0">
                                          <p:val>
                                            <p:strVal val="ppt_y"/>
                                          </p:val>
                                        </p:tav>
                                        <p:tav tm="100000">
                                          <p:val>
                                            <p:strVal val="1+ppt_h/2"/>
                                          </p:val>
                                        </p:tav>
                                      </p:tavLst>
                                    </p:anim>
                                    <p:set>
                                      <p:cBhvr>
                                        <p:cTn id="32" dur="1" fill="hold">
                                          <p:stCondLst>
                                            <p:cond delay="499"/>
                                          </p:stCondLst>
                                        </p:cTn>
                                        <p:tgtEl>
                                          <p:spTgt spid="4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6"/>
                                        </p:tgtEl>
                                        <p:attrNameLst>
                                          <p:attrName>ppt_x</p:attrName>
                                        </p:attrNameLst>
                                      </p:cBhvr>
                                      <p:tavLst>
                                        <p:tav tm="0">
                                          <p:val>
                                            <p:strVal val="ppt_x"/>
                                          </p:val>
                                        </p:tav>
                                        <p:tav tm="100000">
                                          <p:val>
                                            <p:strVal val="ppt_x"/>
                                          </p:val>
                                        </p:tav>
                                      </p:tavLst>
                                    </p:anim>
                                    <p:anim calcmode="lin" valueType="num">
                                      <p:cBhvr additive="base">
                                        <p:cTn id="37" dur="500"/>
                                        <p:tgtEl>
                                          <p:spTgt spid="36"/>
                                        </p:tgtEl>
                                        <p:attrNameLst>
                                          <p:attrName>ppt_y</p:attrName>
                                        </p:attrNameLst>
                                      </p:cBhvr>
                                      <p:tavLst>
                                        <p:tav tm="0">
                                          <p:val>
                                            <p:strVal val="ppt_y"/>
                                          </p:val>
                                        </p:tav>
                                        <p:tav tm="100000">
                                          <p:val>
                                            <p:strVal val="1+ppt_h/2"/>
                                          </p:val>
                                        </p:tav>
                                      </p:tavLst>
                                    </p:anim>
                                    <p:set>
                                      <p:cBhvr>
                                        <p:cTn id="38" dur="1" fill="hold">
                                          <p:stCondLst>
                                            <p:cond delay="499"/>
                                          </p:stCondLst>
                                        </p:cTn>
                                        <p:tgtEl>
                                          <p:spTgt spid="3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2"/>
                                        </p:tgtEl>
                                        <p:attrNameLst>
                                          <p:attrName>ppt_x</p:attrName>
                                        </p:attrNameLst>
                                      </p:cBhvr>
                                      <p:tavLst>
                                        <p:tav tm="0">
                                          <p:val>
                                            <p:strVal val="ppt_x"/>
                                          </p:val>
                                        </p:tav>
                                        <p:tav tm="100000">
                                          <p:val>
                                            <p:strVal val="ppt_x"/>
                                          </p:val>
                                        </p:tav>
                                      </p:tavLst>
                                    </p:anim>
                                    <p:anim calcmode="lin" valueType="num">
                                      <p:cBhvr additive="base">
                                        <p:cTn id="43" dur="500"/>
                                        <p:tgtEl>
                                          <p:spTgt spid="42"/>
                                        </p:tgtEl>
                                        <p:attrNameLst>
                                          <p:attrName>ppt_y</p:attrName>
                                        </p:attrNameLst>
                                      </p:cBhvr>
                                      <p:tavLst>
                                        <p:tav tm="0">
                                          <p:val>
                                            <p:strVal val="ppt_y"/>
                                          </p:val>
                                        </p:tav>
                                        <p:tav tm="100000">
                                          <p:val>
                                            <p:strVal val="1+ppt_h/2"/>
                                          </p:val>
                                        </p:tav>
                                      </p:tavLst>
                                    </p:anim>
                                    <p:set>
                                      <p:cBhvr>
                                        <p:cTn id="44" dur="1" fill="hold">
                                          <p:stCondLst>
                                            <p:cond delay="499"/>
                                          </p:stCondLst>
                                        </p:cTn>
                                        <p:tgtEl>
                                          <p:spTgt spid="4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ppt_x"/>
                                          </p:val>
                                        </p:tav>
                                      </p:tavLst>
                                    </p:anim>
                                    <p:anim calcmode="lin" valueType="num">
                                      <p:cBhvr additive="base">
                                        <p:cTn id="49" dur="500"/>
                                        <p:tgtEl>
                                          <p:spTgt spid="39"/>
                                        </p:tgtEl>
                                        <p:attrNameLst>
                                          <p:attrName>ppt_y</p:attrName>
                                        </p:attrNameLst>
                                      </p:cBhvr>
                                      <p:tavLst>
                                        <p:tav tm="0">
                                          <p:val>
                                            <p:strVal val="ppt_y"/>
                                          </p:val>
                                        </p:tav>
                                        <p:tav tm="100000">
                                          <p:val>
                                            <p:strVal val="1+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30"/>
                                        </p:tgtEl>
                                        <p:attrNameLst>
                                          <p:attrName>style.visibility</p:attrName>
                                        </p:attrNameLst>
                                      </p:cBhvr>
                                      <p:to>
                                        <p:strVal val="visible"/>
                                      </p:to>
                                    </p:set>
                                    <p:anim calcmode="lin" valueType="num">
                                      <p:cBhvr additive="base">
                                        <p:cTn id="61" dur="500" fill="hold"/>
                                        <p:tgtEl>
                                          <p:spTgt spid="1030"/>
                                        </p:tgtEl>
                                        <p:attrNameLst>
                                          <p:attrName>ppt_x</p:attrName>
                                        </p:attrNameLst>
                                      </p:cBhvr>
                                      <p:tavLst>
                                        <p:tav tm="0">
                                          <p:val>
                                            <p:strVal val="#ppt_x"/>
                                          </p:val>
                                        </p:tav>
                                        <p:tav tm="100000">
                                          <p:val>
                                            <p:strVal val="#ppt_x"/>
                                          </p:val>
                                        </p:tav>
                                      </p:tavLst>
                                    </p:anim>
                                    <p:anim calcmode="lin" valueType="num">
                                      <p:cBhvr additive="base">
                                        <p:cTn id="6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500" fill="hold"/>
                                        <p:tgtEl>
                                          <p:spTgt spid="49"/>
                                        </p:tgtEl>
                                        <p:attrNameLst>
                                          <p:attrName>ppt_x</p:attrName>
                                        </p:attrNameLst>
                                      </p:cBhvr>
                                      <p:tavLst>
                                        <p:tav tm="0">
                                          <p:val>
                                            <p:strVal val="#ppt_x"/>
                                          </p:val>
                                        </p:tav>
                                        <p:tav tm="100000">
                                          <p:val>
                                            <p:strVal val="#ppt_x"/>
                                          </p:val>
                                        </p:tav>
                                      </p:tavLst>
                                    </p:anim>
                                    <p:anim calcmode="lin" valueType="num">
                                      <p:cBhvr additive="base">
                                        <p:cTn id="6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fill="hold"/>
                                        <p:tgtEl>
                                          <p:spTgt spid="57"/>
                                        </p:tgtEl>
                                        <p:attrNameLst>
                                          <p:attrName>ppt_x</p:attrName>
                                        </p:attrNameLst>
                                      </p:cBhvr>
                                      <p:tavLst>
                                        <p:tav tm="0">
                                          <p:val>
                                            <p:strVal val="#ppt_x"/>
                                          </p:val>
                                        </p:tav>
                                        <p:tav tm="100000">
                                          <p:val>
                                            <p:strVal val="#ppt_x"/>
                                          </p:val>
                                        </p:tav>
                                      </p:tavLst>
                                    </p:anim>
                                    <p:anim calcmode="lin" valueType="num">
                                      <p:cBhvr additive="base">
                                        <p:cTn id="8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ppt_x"/>
                                          </p:val>
                                        </p:tav>
                                        <p:tav tm="100000">
                                          <p:val>
                                            <p:strVal val="#ppt_x"/>
                                          </p:val>
                                        </p:tav>
                                      </p:tavLst>
                                    </p:anim>
                                    <p:anim calcmode="lin" valueType="num">
                                      <p:cBhvr additive="base">
                                        <p:cTn id="9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ppt_x"/>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8138864" cy="4114800"/>
          </a:xfrm>
        </p:spPr>
        <p:txBody>
          <a:bodyPr>
            <a:normAutofit/>
          </a:bodyPr>
          <a:lstStyle/>
          <a:p>
            <a:pPr marL="0" indent="0">
              <a:buNone/>
            </a:pPr>
            <a:r>
              <a:rPr lang="en-GB" sz="2800" dirty="0">
                <a:solidFill>
                  <a:srgbClr val="00FF00"/>
                </a:solidFill>
              </a:rPr>
              <a:t>Then, over many years, the country started to clean up their act and smoke and soot became less of a problem so the trees began to turn…</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114093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sz="4000" dirty="0"/>
          </a:p>
        </p:txBody>
      </p:sp>
      <p:sp>
        <p:nvSpPr>
          <p:cNvPr id="3" name="Content Placeholder 2"/>
          <p:cNvSpPr>
            <a:spLocks noGrp="1"/>
          </p:cNvSpPr>
          <p:nvPr>
            <p:ph sz="quarter" idx="13"/>
          </p:nvPr>
        </p:nvSpPr>
        <p:spPr>
          <a:xfrm>
            <a:off x="609600" y="1600200"/>
            <a:ext cx="8138864" cy="4114800"/>
          </a:xfrm>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6386" name="Picture 2" descr="Image result for pale beech tre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2"/>
            <a:ext cx="9144000" cy="558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3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8138864" cy="4114800"/>
          </a:xfrm>
        </p:spPr>
        <p:txBody>
          <a:bodyPr>
            <a:normAutofit/>
          </a:bodyPr>
          <a:lstStyle/>
          <a:p>
            <a:pPr marL="0" indent="0">
              <a:buNone/>
            </a:pPr>
            <a:r>
              <a:rPr lang="en-GB" sz="2800" dirty="0" err="1">
                <a:solidFill>
                  <a:srgbClr val="00FF00"/>
                </a:solidFill>
              </a:rPr>
              <a:t>So.</a:t>
            </a:r>
            <a:r>
              <a:rPr lang="en-GB" sz="2800" dirty="0">
                <a:solidFill>
                  <a:srgbClr val="00FF00"/>
                </a:solidFill>
              </a:rPr>
              <a:t>..how did this make life for the white peppered moth?</a:t>
            </a:r>
          </a:p>
          <a:p>
            <a:pPr marL="0" indent="0">
              <a:buNone/>
            </a:pPr>
            <a:endParaRPr lang="en-GB" sz="2800" dirty="0">
              <a:solidFill>
                <a:srgbClr val="00FF00"/>
              </a:solidFill>
            </a:endParaRPr>
          </a:p>
          <a:p>
            <a:pPr marL="0" indent="0">
              <a:buNone/>
            </a:pPr>
            <a:r>
              <a:rPr lang="en-GB" sz="2800" dirty="0">
                <a:solidFill>
                  <a:srgbClr val="00FF00"/>
                </a:solidFill>
              </a:rPr>
              <a:t>And the black moth?</a:t>
            </a: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Tree>
    <p:extLst>
      <p:ext uri="{BB962C8B-B14F-4D97-AF65-F5344CB8AC3E}">
        <p14:creationId xmlns:p14="http://schemas.microsoft.com/office/powerpoint/2010/main" val="2111854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GB" sz="4000" dirty="0"/>
          </a:p>
        </p:txBody>
      </p:sp>
      <p:sp>
        <p:nvSpPr>
          <p:cNvPr id="3" name="Content Placeholder 2"/>
          <p:cNvSpPr>
            <a:spLocks noGrp="1"/>
          </p:cNvSpPr>
          <p:nvPr>
            <p:ph sz="quarter" idx="13"/>
          </p:nvPr>
        </p:nvSpPr>
        <p:spPr>
          <a:xfrm>
            <a:off x="609600" y="1600200"/>
            <a:ext cx="8138864" cy="4114800"/>
          </a:xfrm>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5362" name="Picture 2" descr="Image result for white peppered moth on black tree">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36711" y="-634505"/>
            <a:ext cx="12313368" cy="717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4" name="Title 3"/>
          <p:cNvSpPr>
            <a:spLocks noGrp="1"/>
          </p:cNvSpPr>
          <p:nvPr>
            <p:ph type="title"/>
          </p:nvPr>
        </p:nvSpPr>
        <p:spPr>
          <a:xfrm>
            <a:off x="0" y="274638"/>
            <a:ext cx="9144000" cy="1143000"/>
          </a:xfrm>
        </p:spPr>
        <p:txBody>
          <a:bodyPr/>
          <a:lstStyle/>
          <a:p>
            <a:pPr algn="ctr"/>
            <a:r>
              <a:rPr lang="en-GB" sz="4000" cap="none" dirty="0"/>
              <a:t>So, what happened to the numbers of each?</a:t>
            </a:r>
          </a:p>
        </p:txBody>
      </p:sp>
      <p:sp>
        <p:nvSpPr>
          <p:cNvPr id="5" name="Text Placeholder 4"/>
          <p:cNvSpPr>
            <a:spLocks noGrp="1"/>
          </p:cNvSpPr>
          <p:nvPr>
            <p:ph type="body" idx="1"/>
          </p:nvPr>
        </p:nvSpPr>
        <p:spPr/>
        <p:txBody>
          <a:bodyPr>
            <a:normAutofit/>
          </a:bodyPr>
          <a:lstStyle/>
          <a:p>
            <a:r>
              <a:rPr lang="en-GB" sz="2400" dirty="0">
                <a:solidFill>
                  <a:srgbClr val="00FF00"/>
                </a:solidFill>
              </a:rPr>
              <a:t>Population of white moths</a:t>
            </a:r>
          </a:p>
        </p:txBody>
      </p:sp>
      <p:sp>
        <p:nvSpPr>
          <p:cNvPr id="7" name="Text Placeholder 6"/>
          <p:cNvSpPr>
            <a:spLocks noGrp="1"/>
          </p:cNvSpPr>
          <p:nvPr>
            <p:ph type="body" sz="quarter" idx="3"/>
          </p:nvPr>
        </p:nvSpPr>
        <p:spPr/>
        <p:txBody>
          <a:bodyPr>
            <a:normAutofit/>
          </a:bodyPr>
          <a:lstStyle/>
          <a:p>
            <a:r>
              <a:rPr lang="en-GB" sz="2400" dirty="0">
                <a:solidFill>
                  <a:srgbClr val="00FF00"/>
                </a:solidFill>
              </a:rPr>
              <a:t>Population of black moths</a:t>
            </a:r>
          </a:p>
        </p:txBody>
      </p:sp>
      <p:sp>
        <p:nvSpPr>
          <p:cNvPr id="6"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102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44379" y="263303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444208" y="3573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31790" y="344995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22145" y="513623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364268" y="429309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09084" y="4922817"/>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2447981"/>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3984" y="3573016"/>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33931" y="2211463"/>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3" y="3570319"/>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4874" y="4581128"/>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0074" y="5546825"/>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Image result for white peppered moth">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07226" y="2183180"/>
            <a:ext cx="1264705" cy="8431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4633605" y="2430982"/>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205562" y="20088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740178" y="2163305"/>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564843" y="2860533"/>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206208" y="433501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6567416" y="5318029"/>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301777" y="4284511"/>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968207" y="372940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Image result for white peppered moth">
            <a:hlinkClick r:id="rId5"/>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flipH="1">
            <a:off x="4773788" y="3221772"/>
            <a:ext cx="1310379" cy="87358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7815808" y="5563336"/>
            <a:ext cx="1277583" cy="85172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Image result for white peppered moth">
            <a:hlinkClick r:id="rId5"/>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933"/>
                    </a14:imgEffect>
                  </a14:imgLayer>
                </a14:imgProps>
              </a:ext>
              <a:ext uri="{28A0092B-C50C-407E-A947-70E740481C1C}">
                <a14:useLocalDpi xmlns:a14="http://schemas.microsoft.com/office/drawing/2010/main" val="0"/>
              </a:ext>
            </a:extLst>
          </a:blip>
          <a:srcRect/>
          <a:stretch>
            <a:fillRect/>
          </a:stretch>
        </p:blipFill>
        <p:spPr bwMode="auto">
          <a:xfrm>
            <a:off x="5026418" y="5028174"/>
            <a:ext cx="1277583" cy="85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813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30"/>
                                        </p:tgtEl>
                                        <p:attrNameLst>
                                          <p:attrName>ppt_x</p:attrName>
                                        </p:attrNameLst>
                                      </p:cBhvr>
                                      <p:tavLst>
                                        <p:tav tm="0">
                                          <p:val>
                                            <p:strVal val="ppt_x"/>
                                          </p:val>
                                        </p:tav>
                                        <p:tav tm="100000">
                                          <p:val>
                                            <p:strVal val="ppt_x"/>
                                          </p:val>
                                        </p:tav>
                                      </p:tavLst>
                                    </p:anim>
                                    <p:anim calcmode="lin" valueType="num">
                                      <p:cBhvr additive="base">
                                        <p:cTn id="37" dur="500"/>
                                        <p:tgtEl>
                                          <p:spTgt spid="1030"/>
                                        </p:tgtEl>
                                        <p:attrNameLst>
                                          <p:attrName>ppt_y</p:attrName>
                                        </p:attrNameLst>
                                      </p:cBhvr>
                                      <p:tavLst>
                                        <p:tav tm="0">
                                          <p:val>
                                            <p:strVal val="ppt_y"/>
                                          </p:val>
                                        </p:tav>
                                        <p:tav tm="100000">
                                          <p:val>
                                            <p:strVal val="1+ppt_h/2"/>
                                          </p:val>
                                        </p:tav>
                                      </p:tavLst>
                                    </p:anim>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1"/>
                                        </p:tgtEl>
                                        <p:attrNameLst>
                                          <p:attrName>ppt_x</p:attrName>
                                        </p:attrNameLst>
                                      </p:cBhvr>
                                      <p:tavLst>
                                        <p:tav tm="0">
                                          <p:val>
                                            <p:strVal val="ppt_x"/>
                                          </p:val>
                                        </p:tav>
                                        <p:tav tm="100000">
                                          <p:val>
                                            <p:strVal val="ppt_x"/>
                                          </p:val>
                                        </p:tav>
                                      </p:tavLst>
                                    </p:anim>
                                    <p:anim calcmode="lin" valueType="num">
                                      <p:cBhvr additive="base">
                                        <p:cTn id="43" dur="500"/>
                                        <p:tgtEl>
                                          <p:spTgt spid="51"/>
                                        </p:tgtEl>
                                        <p:attrNameLst>
                                          <p:attrName>ppt_y</p:attrName>
                                        </p:attrNameLst>
                                      </p:cBhvr>
                                      <p:tavLst>
                                        <p:tav tm="0">
                                          <p:val>
                                            <p:strVal val="ppt_y"/>
                                          </p:val>
                                        </p:tav>
                                        <p:tav tm="100000">
                                          <p:val>
                                            <p:strVal val="1+ppt_h/2"/>
                                          </p:val>
                                        </p:tav>
                                      </p:tavLst>
                                    </p:anim>
                                    <p:set>
                                      <p:cBhvr>
                                        <p:cTn id="44" dur="1" fill="hold">
                                          <p:stCondLst>
                                            <p:cond delay="499"/>
                                          </p:stCondLst>
                                        </p:cTn>
                                        <p:tgtEl>
                                          <p:spTgt spid="5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57"/>
                                        </p:tgtEl>
                                        <p:attrNameLst>
                                          <p:attrName>ppt_x</p:attrName>
                                        </p:attrNameLst>
                                      </p:cBhvr>
                                      <p:tavLst>
                                        <p:tav tm="0">
                                          <p:val>
                                            <p:strVal val="ppt_x"/>
                                          </p:val>
                                        </p:tav>
                                        <p:tav tm="100000">
                                          <p:val>
                                            <p:strVal val="ppt_x"/>
                                          </p:val>
                                        </p:tav>
                                      </p:tavLst>
                                    </p:anim>
                                    <p:anim calcmode="lin" valueType="num">
                                      <p:cBhvr additive="base">
                                        <p:cTn id="49" dur="500"/>
                                        <p:tgtEl>
                                          <p:spTgt spid="57"/>
                                        </p:tgtEl>
                                        <p:attrNameLst>
                                          <p:attrName>ppt_y</p:attrName>
                                        </p:attrNameLst>
                                      </p:cBhvr>
                                      <p:tavLst>
                                        <p:tav tm="0">
                                          <p:val>
                                            <p:strVal val="ppt_y"/>
                                          </p:val>
                                        </p:tav>
                                        <p:tav tm="100000">
                                          <p:val>
                                            <p:strVal val="1+ppt_h/2"/>
                                          </p:val>
                                        </p:tav>
                                      </p:tavLst>
                                    </p:anim>
                                    <p:set>
                                      <p:cBhvr>
                                        <p:cTn id="50" dur="1" fill="hold">
                                          <p:stCondLst>
                                            <p:cond delay="499"/>
                                          </p:stCondLst>
                                        </p:cTn>
                                        <p:tgtEl>
                                          <p:spTgt spid="5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56"/>
                                        </p:tgtEl>
                                        <p:attrNameLst>
                                          <p:attrName>ppt_x</p:attrName>
                                        </p:attrNameLst>
                                      </p:cBhvr>
                                      <p:tavLst>
                                        <p:tav tm="0">
                                          <p:val>
                                            <p:strVal val="ppt_x"/>
                                          </p:val>
                                        </p:tav>
                                        <p:tav tm="100000">
                                          <p:val>
                                            <p:strVal val="ppt_x"/>
                                          </p:val>
                                        </p:tav>
                                      </p:tavLst>
                                    </p:anim>
                                    <p:anim calcmode="lin" valueType="num">
                                      <p:cBhvr additive="base">
                                        <p:cTn id="55" dur="500"/>
                                        <p:tgtEl>
                                          <p:spTgt spid="56"/>
                                        </p:tgtEl>
                                        <p:attrNameLst>
                                          <p:attrName>ppt_y</p:attrName>
                                        </p:attrNameLst>
                                      </p:cBhvr>
                                      <p:tavLst>
                                        <p:tav tm="0">
                                          <p:val>
                                            <p:strVal val="ppt_y"/>
                                          </p:val>
                                        </p:tav>
                                        <p:tav tm="100000">
                                          <p:val>
                                            <p:strVal val="1+ppt_h/2"/>
                                          </p:val>
                                        </p:tav>
                                      </p:tavLst>
                                    </p:anim>
                                    <p:set>
                                      <p:cBhvr>
                                        <p:cTn id="56" dur="1" fill="hold">
                                          <p:stCondLst>
                                            <p:cond delay="499"/>
                                          </p:stCondLst>
                                        </p:cTn>
                                        <p:tgtEl>
                                          <p:spTgt spid="5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49"/>
                                        </p:tgtEl>
                                        <p:attrNameLst>
                                          <p:attrName>ppt_x</p:attrName>
                                        </p:attrNameLst>
                                      </p:cBhvr>
                                      <p:tavLst>
                                        <p:tav tm="0">
                                          <p:val>
                                            <p:strVal val="ppt_x"/>
                                          </p:val>
                                        </p:tav>
                                        <p:tav tm="100000">
                                          <p:val>
                                            <p:strVal val="ppt_x"/>
                                          </p:val>
                                        </p:tav>
                                      </p:tavLst>
                                    </p:anim>
                                    <p:anim calcmode="lin" valueType="num">
                                      <p:cBhvr additive="base">
                                        <p:cTn id="61" dur="500"/>
                                        <p:tgtEl>
                                          <p:spTgt spid="49"/>
                                        </p:tgtEl>
                                        <p:attrNameLst>
                                          <p:attrName>ppt_y</p:attrName>
                                        </p:attrNameLst>
                                      </p:cBhvr>
                                      <p:tavLst>
                                        <p:tav tm="0">
                                          <p:val>
                                            <p:strVal val="ppt_y"/>
                                          </p:val>
                                        </p:tav>
                                        <p:tav tm="100000">
                                          <p:val>
                                            <p:strVal val="1+ppt_h/2"/>
                                          </p:val>
                                        </p:tav>
                                      </p:tavLst>
                                    </p:anim>
                                    <p:set>
                                      <p:cBhvr>
                                        <p:cTn id="62" dur="1" fill="hold">
                                          <p:stCondLst>
                                            <p:cond delay="499"/>
                                          </p:stCondLst>
                                        </p:cTn>
                                        <p:tgtEl>
                                          <p:spTgt spid="4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54"/>
                                        </p:tgtEl>
                                        <p:attrNameLst>
                                          <p:attrName>ppt_x</p:attrName>
                                        </p:attrNameLst>
                                      </p:cBhvr>
                                      <p:tavLst>
                                        <p:tav tm="0">
                                          <p:val>
                                            <p:strVal val="ppt_x"/>
                                          </p:val>
                                        </p:tav>
                                        <p:tav tm="100000">
                                          <p:val>
                                            <p:strVal val="ppt_x"/>
                                          </p:val>
                                        </p:tav>
                                      </p:tavLst>
                                    </p:anim>
                                    <p:anim calcmode="lin" valueType="num">
                                      <p:cBhvr additive="base">
                                        <p:cTn id="67" dur="500"/>
                                        <p:tgtEl>
                                          <p:spTgt spid="54"/>
                                        </p:tgtEl>
                                        <p:attrNameLst>
                                          <p:attrName>ppt_y</p:attrName>
                                        </p:attrNameLst>
                                      </p:cBhvr>
                                      <p:tavLst>
                                        <p:tav tm="0">
                                          <p:val>
                                            <p:strVal val="ppt_y"/>
                                          </p:val>
                                        </p:tav>
                                        <p:tav tm="100000">
                                          <p:val>
                                            <p:strVal val="1+ppt_h/2"/>
                                          </p:val>
                                        </p:tav>
                                      </p:tavLst>
                                    </p:anim>
                                    <p:set>
                                      <p:cBhvr>
                                        <p:cTn id="68" dur="1" fill="hold">
                                          <p:stCondLst>
                                            <p:cond delay="499"/>
                                          </p:stCondLst>
                                        </p:cTn>
                                        <p:tgtEl>
                                          <p:spTgt spid="5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7"/>
                                        </p:tgtEl>
                                        <p:attrNameLst>
                                          <p:attrName>ppt_x</p:attrName>
                                        </p:attrNameLst>
                                      </p:cBhvr>
                                      <p:tavLst>
                                        <p:tav tm="0">
                                          <p:val>
                                            <p:strVal val="ppt_x"/>
                                          </p:val>
                                        </p:tav>
                                        <p:tav tm="100000">
                                          <p:val>
                                            <p:strVal val="ppt_x"/>
                                          </p:val>
                                        </p:tav>
                                      </p:tavLst>
                                    </p:anim>
                                    <p:anim calcmode="lin" valueType="num">
                                      <p:cBhvr additive="base">
                                        <p:cTn id="73" dur="500"/>
                                        <p:tgtEl>
                                          <p:spTgt spid="47"/>
                                        </p:tgtEl>
                                        <p:attrNameLst>
                                          <p:attrName>ppt_y</p:attrName>
                                        </p:attrNameLst>
                                      </p:cBhvr>
                                      <p:tavLst>
                                        <p:tav tm="0">
                                          <p:val>
                                            <p:strVal val="ppt_y"/>
                                          </p:val>
                                        </p:tav>
                                        <p:tav tm="100000">
                                          <p:val>
                                            <p:strVal val="1+ppt_h/2"/>
                                          </p:val>
                                        </p:tav>
                                      </p:tavLst>
                                    </p:anim>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50"/>
                                        </p:tgtEl>
                                        <p:attrNameLst>
                                          <p:attrName>ppt_x</p:attrName>
                                        </p:attrNameLst>
                                      </p:cBhvr>
                                      <p:tavLst>
                                        <p:tav tm="0">
                                          <p:val>
                                            <p:strVal val="ppt_x"/>
                                          </p:val>
                                        </p:tav>
                                        <p:tav tm="100000">
                                          <p:val>
                                            <p:strVal val="ppt_x"/>
                                          </p:val>
                                        </p:tav>
                                      </p:tavLst>
                                    </p:anim>
                                    <p:anim calcmode="lin" valueType="num">
                                      <p:cBhvr additive="base">
                                        <p:cTn id="79" dur="500"/>
                                        <p:tgtEl>
                                          <p:spTgt spid="50"/>
                                        </p:tgtEl>
                                        <p:attrNameLst>
                                          <p:attrName>ppt_y</p:attrName>
                                        </p:attrNameLst>
                                      </p:cBhvr>
                                      <p:tavLst>
                                        <p:tav tm="0">
                                          <p:val>
                                            <p:strVal val="ppt_y"/>
                                          </p:val>
                                        </p:tav>
                                        <p:tav tm="100000">
                                          <p:val>
                                            <p:strVal val="1+ppt_h/2"/>
                                          </p:val>
                                        </p:tav>
                                      </p:tavLst>
                                    </p:anim>
                                    <p:set>
                                      <p:cBhvr>
                                        <p:cTn id="80" dur="1" fill="hold">
                                          <p:stCondLst>
                                            <p:cond delay="499"/>
                                          </p:stCondLst>
                                        </p:cTn>
                                        <p:tgtEl>
                                          <p:spTgt spid="5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5"/>
                                        </p:tgtEl>
                                        <p:attrNameLst>
                                          <p:attrName>ppt_x</p:attrName>
                                        </p:attrNameLst>
                                      </p:cBhvr>
                                      <p:tavLst>
                                        <p:tav tm="0">
                                          <p:val>
                                            <p:strVal val="ppt_x"/>
                                          </p:val>
                                        </p:tav>
                                        <p:tav tm="100000">
                                          <p:val>
                                            <p:strVal val="ppt_x"/>
                                          </p:val>
                                        </p:tav>
                                      </p:tavLst>
                                    </p:anim>
                                    <p:anim calcmode="lin" valueType="num">
                                      <p:cBhvr additive="base">
                                        <p:cTn id="85" dur="500"/>
                                        <p:tgtEl>
                                          <p:spTgt spid="55"/>
                                        </p:tgtEl>
                                        <p:attrNameLst>
                                          <p:attrName>ppt_y</p:attrName>
                                        </p:attrNameLst>
                                      </p:cBhvr>
                                      <p:tavLst>
                                        <p:tav tm="0">
                                          <p:val>
                                            <p:strVal val="ppt_y"/>
                                          </p:val>
                                        </p:tav>
                                        <p:tav tm="100000">
                                          <p:val>
                                            <p:strVal val="1+ppt_h/2"/>
                                          </p:val>
                                        </p:tav>
                                      </p:tavLst>
                                    </p:anim>
                                    <p:set>
                                      <p:cBhvr>
                                        <p:cTn id="86" dur="1" fill="hold">
                                          <p:stCondLst>
                                            <p:cond delay="499"/>
                                          </p:stCondLst>
                                        </p:cTn>
                                        <p:tgtEl>
                                          <p:spTgt spid="5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ppt_x"/>
                                          </p:val>
                                        </p:tav>
                                        <p:tav tm="100000">
                                          <p:val>
                                            <p:strVal val="#ppt_x"/>
                                          </p:val>
                                        </p:tav>
                                      </p:tavLst>
                                    </p:anim>
                                    <p:anim calcmode="lin" valueType="num">
                                      <p:cBhvr additive="base">
                                        <p:cTn id="9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additive="base">
                                        <p:cTn id="109" dur="500" fill="hold"/>
                                        <p:tgtEl>
                                          <p:spTgt spid="43"/>
                                        </p:tgtEl>
                                        <p:attrNameLst>
                                          <p:attrName>ppt_x</p:attrName>
                                        </p:attrNameLst>
                                      </p:cBhvr>
                                      <p:tavLst>
                                        <p:tav tm="0">
                                          <p:val>
                                            <p:strVal val="#ppt_x"/>
                                          </p:val>
                                        </p:tav>
                                        <p:tav tm="100000">
                                          <p:val>
                                            <p:strVal val="#ppt_x"/>
                                          </p:val>
                                        </p:tav>
                                      </p:tavLst>
                                    </p:anim>
                                    <p:anim calcmode="lin" valueType="num">
                                      <p:cBhvr additive="base">
                                        <p:cTn id="11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a:t>Find the moth</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endParaRPr lang="en-GB" dirty="0"/>
          </a:p>
          <a:p>
            <a:endParaRPr lang="en-GB" dirty="0"/>
          </a:p>
        </p:txBody>
      </p:sp>
      <p:pic>
        <p:nvPicPr>
          <p:cNvPr id="1026" name="Picture 2" descr="Image result for peppered mo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05273"/>
            <a:ext cx="7920880"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483768" y="2204864"/>
            <a:ext cx="1584176" cy="158417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80448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609600" y="219472"/>
            <a:ext cx="7924800" cy="4114800"/>
          </a:xfrm>
        </p:spPr>
        <p:txBody>
          <a:bodyPr>
            <a:normAutofit/>
          </a:bodyPr>
          <a:lstStyle/>
          <a:p>
            <a:pPr marL="0" indent="0">
              <a:buNone/>
            </a:pPr>
            <a:r>
              <a:rPr lang="en-GB" sz="3200" dirty="0">
                <a:solidFill>
                  <a:srgbClr val="00FF00"/>
                </a:solidFill>
              </a:rPr>
              <a:t>Use the story board to tell the story of this recent, rapid form of natural selection.</a:t>
            </a: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6" name="Rounded Rectangle 5"/>
          <p:cNvSpPr/>
          <p:nvPr/>
        </p:nvSpPr>
        <p:spPr>
          <a:xfrm>
            <a:off x="916301" y="1778699"/>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6516216" y="4077072"/>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916301" y="4077072"/>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779912" y="4077072"/>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516216" y="1772816"/>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779912" y="1778699"/>
            <a:ext cx="1728192" cy="1008112"/>
          </a:xfrm>
          <a:prstGeom prst="roundRect">
            <a:avLst/>
          </a:prstGeom>
          <a:solidFill>
            <a:schemeClr val="tx1"/>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916301" y="314096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6301" y="3420164"/>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64509" y="3745727"/>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4509" y="542696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16216" y="3745727"/>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16216" y="344576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16216" y="3156307"/>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63693" y="602128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63693" y="570873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7827" y="542696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4509" y="594928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9592" y="570873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61597" y="3745727"/>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61597" y="3443202"/>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61597" y="3127029"/>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6216" y="602128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16216" y="5708730"/>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516216" y="5426968"/>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8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4000" cap="none" dirty="0"/>
              <a:t>Natural Selection</a:t>
            </a:r>
          </a:p>
        </p:txBody>
      </p:sp>
      <p:sp>
        <p:nvSpPr>
          <p:cNvPr id="4" name="Content Placeholder 3"/>
          <p:cNvSpPr>
            <a:spLocks noGrp="1"/>
          </p:cNvSpPr>
          <p:nvPr>
            <p:ph sz="quarter" idx="13"/>
          </p:nvPr>
        </p:nvSpPr>
        <p:spPr/>
        <p:txBody>
          <a:bodyPr/>
          <a:lstStyle/>
          <a:p>
            <a:endParaRPr lang="en-GB" dirty="0"/>
          </a:p>
          <a:p>
            <a:pPr marL="0" indent="0">
              <a:buNone/>
            </a:pPr>
            <a:r>
              <a:rPr lang="en-GB" sz="2800" dirty="0">
                <a:solidFill>
                  <a:srgbClr val="00FF00"/>
                </a:solidFill>
              </a:rPr>
              <a:t>Further develop your understanding of evolution and natural selection.</a:t>
            </a:r>
          </a:p>
          <a:p>
            <a:pPr marL="0" indent="0">
              <a:buNone/>
            </a:pPr>
            <a:endParaRPr lang="en-GB" sz="2800" dirty="0">
              <a:solidFill>
                <a:srgbClr val="00FF00"/>
              </a:solidFill>
            </a:endParaRPr>
          </a:p>
          <a:p>
            <a:pPr marL="0" indent="0">
              <a:buNone/>
            </a:pPr>
            <a:r>
              <a:rPr lang="en-GB" sz="2800" dirty="0">
                <a:solidFill>
                  <a:srgbClr val="00FF00"/>
                </a:solidFill>
              </a:rPr>
              <a:t>Recall the story of recent evolution and solve the problem of growth and fall in numbers of the peppered moth.</a:t>
            </a:r>
          </a:p>
        </p:txBody>
      </p:sp>
      <p:sp>
        <p:nvSpPr>
          <p:cNvPr id="7" name="Footer Placeholder 3"/>
          <p:cNvSpPr txBox="1">
            <a:spLocks/>
          </p:cNvSpPr>
          <p:nvPr/>
        </p:nvSpPr>
        <p:spPr>
          <a:xfrm>
            <a:off x="0" y="6356350"/>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4624"/>
            <a:ext cx="1443646" cy="1772816"/>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4858" y="44624"/>
            <a:ext cx="1443646" cy="1772816"/>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80702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Find the insect</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endParaRPr lang="en-GB" dirty="0"/>
          </a:p>
          <a:p>
            <a:endParaRPr lang="en-GB" dirty="0"/>
          </a:p>
        </p:txBody>
      </p:sp>
      <p:pic>
        <p:nvPicPr>
          <p:cNvPr id="7" name="Picture 2" descr="Image result for camouflage animal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98325"/>
            <a:ext cx="7920880" cy="40195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83768" y="2204864"/>
            <a:ext cx="2880320" cy="2592288"/>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80448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Find the octopus</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endParaRPr lang="en-GB" dirty="0"/>
          </a:p>
          <a:p>
            <a:endParaRPr lang="en-GB" dirty="0"/>
          </a:p>
        </p:txBody>
      </p:sp>
      <p:pic>
        <p:nvPicPr>
          <p:cNvPr id="7" name="Picture 6" descr="Image result for camouflage octopu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891" y="1491233"/>
            <a:ext cx="7920880" cy="40195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83768" y="2204864"/>
            <a:ext cx="2880320" cy="2592288"/>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80448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Find the frog</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764704"/>
            <a:ext cx="7924800" cy="4114800"/>
          </a:xfrm>
        </p:spPr>
        <p:txBody>
          <a:bodyPr>
            <a:normAutofit/>
          </a:bodyPr>
          <a:lstStyle/>
          <a:p>
            <a:endParaRPr lang="en-GB" dirty="0"/>
          </a:p>
          <a:p>
            <a:endParaRPr lang="en-GB" dirty="0"/>
          </a:p>
        </p:txBody>
      </p:sp>
      <p:pic>
        <p:nvPicPr>
          <p:cNvPr id="7" name="Picture 2" descr="https://upload.wikimedia.org/wikipedia/commons/thumb/1/19/Camouflage_DSC05383_-_Original_image.JPG/800px-Camouflage_DSC05383_-_Original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75674"/>
            <a:ext cx="7920880" cy="404347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436096" y="2780928"/>
            <a:ext cx="792088" cy="9361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spTree>
    <p:extLst>
      <p:ext uri="{BB962C8B-B14F-4D97-AF65-F5344CB8AC3E}">
        <p14:creationId xmlns:p14="http://schemas.microsoft.com/office/powerpoint/2010/main" val="3804483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cap="none" dirty="0"/>
              <a:t>All These Animals Are </a:t>
            </a:r>
            <a:br>
              <a:rPr lang="en-GB" sz="4000" cap="none" dirty="0"/>
            </a:br>
            <a:r>
              <a:rPr lang="en-GB" sz="4000" cap="none" dirty="0"/>
              <a:t>Masters of Camouflage</a:t>
            </a:r>
          </a:p>
        </p:txBody>
      </p:sp>
      <p:sp>
        <p:nvSpPr>
          <p:cNvPr id="6"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3" name="Content Placeholder 2"/>
          <p:cNvSpPr>
            <a:spLocks noGrp="1"/>
          </p:cNvSpPr>
          <p:nvPr>
            <p:ph sz="quarter" idx="13"/>
          </p:nvPr>
        </p:nvSpPr>
        <p:spPr>
          <a:xfrm>
            <a:off x="609600" y="1844824"/>
            <a:ext cx="7924800" cy="3888432"/>
          </a:xfrm>
        </p:spPr>
        <p:txBody>
          <a:bodyPr>
            <a:normAutofit lnSpcReduction="10000"/>
          </a:bodyPr>
          <a:lstStyle/>
          <a:p>
            <a:pPr marL="0" indent="0">
              <a:buNone/>
            </a:pPr>
            <a:r>
              <a:rPr lang="en-GB" sz="2800" dirty="0">
                <a:solidFill>
                  <a:srgbClr val="00FF00"/>
                </a:solidFill>
              </a:rPr>
              <a:t>Why is this important?</a:t>
            </a:r>
          </a:p>
          <a:p>
            <a:pPr marL="0" indent="0">
              <a:buNone/>
            </a:pPr>
            <a:endParaRPr lang="en-GB" sz="2800" dirty="0">
              <a:solidFill>
                <a:srgbClr val="00FF00"/>
              </a:solidFill>
            </a:endParaRPr>
          </a:p>
          <a:p>
            <a:pPr marL="0" indent="0">
              <a:buNone/>
            </a:pPr>
            <a:r>
              <a:rPr lang="en-GB" sz="2800" dirty="0">
                <a:solidFill>
                  <a:srgbClr val="00FF00"/>
                </a:solidFill>
              </a:rPr>
              <a:t>What will this mean for these animals?</a:t>
            </a:r>
          </a:p>
          <a:p>
            <a:pPr marL="0" indent="0">
              <a:buNone/>
            </a:pPr>
            <a:endParaRPr lang="en-GB" sz="2800" dirty="0">
              <a:solidFill>
                <a:srgbClr val="00FF00"/>
              </a:solidFill>
            </a:endParaRPr>
          </a:p>
          <a:p>
            <a:pPr marL="0" indent="0">
              <a:buNone/>
            </a:pPr>
            <a:r>
              <a:rPr lang="en-GB" sz="2800" dirty="0">
                <a:solidFill>
                  <a:srgbClr val="00FF00"/>
                </a:solidFill>
              </a:rPr>
              <a:t>Will they live longer?</a:t>
            </a:r>
          </a:p>
          <a:p>
            <a:pPr marL="0" indent="0">
              <a:buNone/>
            </a:pPr>
            <a:endParaRPr lang="en-GB" sz="2800" dirty="0">
              <a:solidFill>
                <a:srgbClr val="00FF00"/>
              </a:solidFill>
            </a:endParaRPr>
          </a:p>
          <a:p>
            <a:pPr marL="0" indent="0">
              <a:buNone/>
            </a:pPr>
            <a:r>
              <a:rPr lang="en-GB" sz="2800" dirty="0">
                <a:solidFill>
                  <a:srgbClr val="00FF00"/>
                </a:solidFill>
              </a:rPr>
              <a:t>Will they reproduce and bare offspring?</a:t>
            </a:r>
          </a:p>
          <a:p>
            <a:endParaRPr lang="en-GB" dirty="0"/>
          </a:p>
        </p:txBody>
      </p:sp>
    </p:spTree>
    <p:extLst>
      <p:ext uri="{BB962C8B-B14F-4D97-AF65-F5344CB8AC3E}">
        <p14:creationId xmlns:p14="http://schemas.microsoft.com/office/powerpoint/2010/main" val="1129974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                </a:t>
            </a:r>
            <a:r>
              <a:rPr lang="en-GB" sz="4000" cap="none" dirty="0"/>
              <a:t>Golden         Rules </a:t>
            </a:r>
            <a:endParaRPr lang="en-GB" sz="40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00687" y="1268760"/>
            <a:ext cx="1024376" cy="111345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14" y="2709333"/>
            <a:ext cx="1052249" cy="114374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56" y="4258707"/>
            <a:ext cx="1035897" cy="1125975"/>
          </a:xfrm>
          <a:prstGeom prst="rect">
            <a:avLst/>
          </a:prstGeom>
        </p:spPr>
      </p:pic>
      <p:sp>
        <p:nvSpPr>
          <p:cNvPr id="10" name="Footer Placeholder 3"/>
          <p:cNvSpPr txBox="1">
            <a:spLocks/>
          </p:cNvSpPr>
          <p:nvPr/>
        </p:nvSpPr>
        <p:spPr>
          <a:xfrm>
            <a:off x="0" y="6453336"/>
            <a:ext cx="91440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t>Enhancing Primary Science</a:t>
            </a:r>
          </a:p>
        </p:txBody>
      </p:sp>
      <p:sp>
        <p:nvSpPr>
          <p:cNvPr id="12" name="TextBox 11"/>
          <p:cNvSpPr txBox="1"/>
          <p:nvPr/>
        </p:nvSpPr>
        <p:spPr>
          <a:xfrm>
            <a:off x="4573325" y="2204864"/>
            <a:ext cx="4391163" cy="1569660"/>
          </a:xfrm>
          <a:prstGeom prst="rect">
            <a:avLst/>
          </a:prstGeom>
          <a:noFill/>
        </p:spPr>
        <p:txBody>
          <a:bodyPr wrap="square" rtlCol="0">
            <a:spAutoFit/>
          </a:bodyPr>
          <a:lstStyle/>
          <a:p>
            <a:r>
              <a:rPr lang="en-GB" sz="3200" dirty="0">
                <a:solidFill>
                  <a:srgbClr val="00FF00"/>
                </a:solidFill>
              </a:rPr>
              <a:t>What are your top 3 points about the importance of camouflage?</a:t>
            </a:r>
          </a:p>
        </p:txBody>
      </p:sp>
      <p:sp>
        <p:nvSpPr>
          <p:cNvPr id="14" name="TextBox 13"/>
          <p:cNvSpPr txBox="1"/>
          <p:nvPr/>
        </p:nvSpPr>
        <p:spPr>
          <a:xfrm>
            <a:off x="4570178" y="4001692"/>
            <a:ext cx="4391163" cy="1384995"/>
          </a:xfrm>
          <a:prstGeom prst="rect">
            <a:avLst/>
          </a:prstGeom>
          <a:noFill/>
        </p:spPr>
        <p:txBody>
          <a:bodyPr wrap="square" rtlCol="0">
            <a:spAutoFit/>
          </a:bodyPr>
          <a:lstStyle/>
          <a:p>
            <a:r>
              <a:rPr lang="en-GB" sz="2800" dirty="0">
                <a:solidFill>
                  <a:srgbClr val="00FF00"/>
                </a:solidFill>
              </a:rPr>
              <a:t>Hide from predators and from prey, live longer, better chance of reproducing.</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2229" y="476672"/>
            <a:ext cx="1035897" cy="1125975"/>
          </a:xfrm>
          <a:prstGeom prst="rect">
            <a:avLst/>
          </a:prstGeom>
        </p:spPr>
      </p:pic>
    </p:spTree>
    <p:extLst>
      <p:ext uri="{BB962C8B-B14F-4D97-AF65-F5344CB8AC3E}">
        <p14:creationId xmlns:p14="http://schemas.microsoft.com/office/powerpoint/2010/main" val="1686876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600200"/>
            <a:ext cx="8066856" cy="4114800"/>
          </a:xfrm>
        </p:spPr>
        <p:txBody>
          <a:bodyPr>
            <a:normAutofit fontScale="85000" lnSpcReduction="20000"/>
          </a:bodyPr>
          <a:lstStyle/>
          <a:p>
            <a:pPr marL="0" indent="0">
              <a:buNone/>
            </a:pPr>
            <a:r>
              <a:rPr lang="en-GB" sz="2800" dirty="0"/>
              <a:t>Evolution </a:t>
            </a:r>
            <a:r>
              <a:rPr lang="en-GB" sz="2800" dirty="0">
                <a:solidFill>
                  <a:srgbClr val="00FF00"/>
                </a:solidFill>
              </a:rPr>
              <a:t>explains how life on Earth has changed over time.</a:t>
            </a:r>
          </a:p>
          <a:p>
            <a:pPr marL="0" indent="0">
              <a:buNone/>
            </a:pPr>
            <a:endParaRPr lang="en-GB" sz="2800" dirty="0">
              <a:solidFill>
                <a:srgbClr val="00FF00"/>
              </a:solidFill>
            </a:endParaRPr>
          </a:p>
          <a:p>
            <a:pPr marL="0" indent="0">
              <a:buNone/>
            </a:pPr>
            <a:r>
              <a:rPr lang="en-GB" sz="2800" dirty="0"/>
              <a:t>Adaptations</a:t>
            </a:r>
            <a:r>
              <a:rPr lang="en-GB" sz="2800" dirty="0">
                <a:solidFill>
                  <a:srgbClr val="00FF00"/>
                </a:solidFill>
              </a:rPr>
              <a:t> are the features of a living organism that have to help them live in a particular habitat.</a:t>
            </a:r>
          </a:p>
          <a:p>
            <a:pPr marL="0" indent="0">
              <a:buNone/>
            </a:pPr>
            <a:endParaRPr lang="en-GB" sz="2800" dirty="0">
              <a:solidFill>
                <a:srgbClr val="00FF00"/>
              </a:solidFill>
            </a:endParaRPr>
          </a:p>
          <a:p>
            <a:pPr marL="0" indent="0">
              <a:buNone/>
            </a:pPr>
            <a:r>
              <a:rPr lang="en-GB" sz="2800" dirty="0">
                <a:solidFill>
                  <a:srgbClr val="00FF00"/>
                </a:solidFill>
              </a:rPr>
              <a:t>A </a:t>
            </a:r>
            <a:r>
              <a:rPr lang="en-GB" sz="2800" dirty="0"/>
              <a:t>habitat</a:t>
            </a:r>
            <a:r>
              <a:rPr lang="en-GB" sz="2800" dirty="0">
                <a:solidFill>
                  <a:srgbClr val="00FF00"/>
                </a:solidFill>
              </a:rPr>
              <a:t> is a place where an organism lives (woodland, pond).</a:t>
            </a:r>
          </a:p>
          <a:p>
            <a:pPr marL="0" indent="0">
              <a:buNone/>
            </a:pPr>
            <a:endParaRPr lang="en-GB" sz="2800" dirty="0">
              <a:solidFill>
                <a:srgbClr val="00FF00"/>
              </a:solidFill>
            </a:endParaRPr>
          </a:p>
          <a:p>
            <a:pPr marL="0" indent="0">
              <a:buNone/>
            </a:pPr>
            <a:r>
              <a:rPr lang="en-GB" sz="3100" dirty="0"/>
              <a:t>Natural Selection </a:t>
            </a:r>
            <a:r>
              <a:rPr lang="en-GB" sz="3100" dirty="0">
                <a:solidFill>
                  <a:srgbClr val="00FF00"/>
                </a:solidFill>
              </a:rPr>
              <a:t>is the idea that individuals with characteristics most suited to the environment are more likely to survive and reproduce.</a:t>
            </a:r>
          </a:p>
          <a:p>
            <a:pPr marL="0" indent="0">
              <a:buNone/>
            </a:pPr>
            <a:endParaRPr lang="en-GB" sz="31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a:p>
            <a:pPr marL="0" indent="0">
              <a:buNone/>
            </a:pPr>
            <a:endParaRPr lang="en-GB" sz="2800" dirty="0">
              <a:solidFill>
                <a:srgbClr val="00FF00"/>
              </a:solidFill>
            </a:endParaRPr>
          </a:p>
        </p:txBody>
      </p:sp>
      <p:sp>
        <p:nvSpPr>
          <p:cNvPr id="5" name="Footer Placeholder 3"/>
          <p:cNvSpPr txBox="1">
            <a:spLocks/>
          </p:cNvSpPr>
          <p:nvPr/>
        </p:nvSpPr>
        <p:spPr>
          <a:xfrm>
            <a:off x="0" y="6381328"/>
            <a:ext cx="9144000" cy="476672"/>
          </a:xfrm>
          <a:prstGeom prst="rect">
            <a:avLst/>
          </a:prstGeom>
        </p:spPr>
        <p:txBody>
          <a:bodyPr vert="horz" lIns="91440" tIns="45720" rIns="91440" bIns="45720" rtlCol="0" anchor="ctr"/>
          <a:lstStyle>
            <a:defPPr>
              <a:defRPr lang="en-US"/>
            </a:defPPr>
            <a:lvl1pPr marL="0" algn="l" defTabSz="914400" rtl="0" eaLnBrk="1" latinLnBrk="0" hangingPunct="1">
              <a:defRPr sz="1000" kern="1200" cap="all" spc="6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t>Enhancing Primary Science</a:t>
            </a:r>
            <a:endParaRPr lang="en-GB" sz="20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196" y="260648"/>
            <a:ext cx="1728516" cy="1199158"/>
          </a:xfrm>
          <a:prstGeom prst="rect">
            <a:avLst/>
          </a:prstGeom>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285626"/>
            <a:ext cx="1728516" cy="1199158"/>
          </a:xfrm>
          <a:prstGeom prst="rect">
            <a:avLst/>
          </a:prstGeom>
        </p:spPr>
      </p:pic>
    </p:spTree>
    <p:extLst>
      <p:ext uri="{BB962C8B-B14F-4D97-AF65-F5344CB8AC3E}">
        <p14:creationId xmlns:p14="http://schemas.microsoft.com/office/powerpoint/2010/main" val="3264975066"/>
      </p:ext>
    </p:extLst>
  </p:cSld>
  <p:clrMapOvr>
    <a:masterClrMapping/>
  </p:clrMapOvr>
</p:sld>
</file>

<file path=ppt/theme/theme1.xml><?xml version="1.0" encoding="utf-8"?>
<a:theme xmlns:a="http://schemas.openxmlformats.org/drawingml/2006/main" name="Horizon">
  <a:themeElements>
    <a:clrScheme name="Custom 2">
      <a:dk1>
        <a:srgbClr val="42424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1113</TotalTime>
  <Words>592</Words>
  <Application>Microsoft Macintosh PowerPoint</Application>
  <PresentationFormat>On-screen Show (4:3)</PresentationFormat>
  <Paragraphs>124</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Horizon</vt:lpstr>
      <vt:lpstr>Can you see the snow leopard?</vt:lpstr>
      <vt:lpstr>Can you see the snow leopard?</vt:lpstr>
      <vt:lpstr>Natural Selection</vt:lpstr>
      <vt:lpstr>Find the insect</vt:lpstr>
      <vt:lpstr>Find the octopus</vt:lpstr>
      <vt:lpstr>Find the frog</vt:lpstr>
      <vt:lpstr>All These Animals Are  Masters of Camouflage</vt:lpstr>
      <vt:lpstr>                Golden         Rules </vt:lpstr>
      <vt:lpstr>PowerPoint Presentation</vt:lpstr>
      <vt:lpstr>How many circles are there?</vt:lpstr>
      <vt:lpstr>PowerPoint Presentation</vt:lpstr>
      <vt:lpstr>Class Hunt</vt:lpstr>
      <vt:lpstr>Story Time</vt:lpstr>
      <vt:lpstr>Once upon a time…</vt:lpstr>
      <vt:lpstr>PowerPoint Presentation</vt:lpstr>
      <vt:lpstr>So, what happened to the numbers of each?</vt:lpstr>
      <vt:lpstr>PowerPoint Presentation</vt:lpstr>
      <vt:lpstr>PowerPoint Presentation</vt:lpstr>
      <vt:lpstr>PowerPoint Presentation</vt:lpstr>
      <vt:lpstr>PowerPoint Presentation</vt:lpstr>
      <vt:lpstr>What happened to the numbers of each?</vt:lpstr>
      <vt:lpstr>PowerPoint Presentation</vt:lpstr>
      <vt:lpstr>PowerPoint Presentation</vt:lpstr>
      <vt:lpstr>PowerPoint Presentation</vt:lpstr>
      <vt:lpstr>PowerPoint Presentation</vt:lpstr>
      <vt:lpstr>So, what happened to the numbers of each?</vt:lpstr>
      <vt:lpstr>Find the moth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Whitaker</dc:creator>
  <cp:lastModifiedBy>Emma Cartmell</cp:lastModifiedBy>
  <cp:revision>110</cp:revision>
  <dcterms:created xsi:type="dcterms:W3CDTF">2016-06-30T10:37:17Z</dcterms:created>
  <dcterms:modified xsi:type="dcterms:W3CDTF">2017-09-13T16:52:48Z</dcterms:modified>
</cp:coreProperties>
</file>